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1" r:id="rId12"/>
  </p:sldMasterIdLst>
  <p:notesMasterIdLst>
    <p:notesMasterId r:id="rId29"/>
  </p:notesMasterIdLst>
  <p:handoutMasterIdLst>
    <p:handoutMasterId r:id="rId30"/>
  </p:handoutMasterIdLst>
  <p:sldIdLst>
    <p:sldId id="344" r:id="rId13"/>
    <p:sldId id="324" r:id="rId14"/>
    <p:sldId id="346" r:id="rId15"/>
    <p:sldId id="334" r:id="rId16"/>
    <p:sldId id="332" r:id="rId17"/>
    <p:sldId id="341" r:id="rId18"/>
    <p:sldId id="342" r:id="rId19"/>
    <p:sldId id="340" r:id="rId20"/>
    <p:sldId id="345" r:id="rId21"/>
    <p:sldId id="343" r:id="rId22"/>
    <p:sldId id="348" r:id="rId23"/>
    <p:sldId id="347" r:id="rId24"/>
    <p:sldId id="339" r:id="rId25"/>
    <p:sldId id="326" r:id="rId26"/>
    <p:sldId id="327" r:id="rId27"/>
    <p:sldId id="328" r:id="rId2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21"/>
  </p:normalViewPr>
  <p:slideViewPr>
    <p:cSldViewPr>
      <p:cViewPr varScale="1">
        <p:scale>
          <a:sx n="65" d="100"/>
          <a:sy n="65" d="100"/>
        </p:scale>
        <p:origin x="-1014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r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/>
          <a:p>
            <a:pPr marL="0" marR="0" lvl="0" indent="0" algn="r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8E40278E-73DE-47AB-81D0-8FFC214332E2}" type="slidenum">
              <a:t>‹N°›</a:t>
            </a:fld>
            <a:endParaRPr lang="fr-FR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1364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1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7" name="Espace réservé de l'image des diapositives 16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8" name="Espace réservé des commentaires 17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24600" cy="47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  <p:sp>
        <p:nvSpPr>
          <p:cNvPr id="19" name="Espace réservé de l'en-tête 18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3257640" cy="511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20" name="Espace réservé de la date 19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57640" cy="511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pied de page 20"/>
          <p:cNvSpPr txBox="1">
            <a:spLocks noGrp="1"/>
          </p:cNvSpPr>
          <p:nvPr>
            <p:ph type="ftr" sz="quarter" idx="4"/>
          </p:nvPr>
        </p:nvSpPr>
        <p:spPr>
          <a:xfrm>
            <a:off x="-360" y="10156680"/>
            <a:ext cx="3257640" cy="511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numéro de diapositive 21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57640" cy="511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D79797C6-7251-43BB-9361-9110D84BDE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00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fr-FR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5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5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88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99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8360" cy="4811760"/>
          </a:xfrm>
        </p:spPr>
        <p:txBody>
          <a:bodyPr anchor="ctr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5F1B7F6-DB71-42ED-85D9-81AC2EC89A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8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8A76ACF-29D0-4F2C-8DD9-E66983B506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9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77-33C9-4890-A89D-1584C7621AC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24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204A-AE42-4195-B590-61456B0EAA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979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D3E2-875A-48AD-83F6-A1A837E80B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06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ECB6-B684-4C49-A5C3-433EFF01FF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022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A685-0202-4118-9140-DB2329AC58E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756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09C-EE7B-4EAA-A458-F820BA8423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383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8A5C9-D6A9-4D74-8E12-9628553FA5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8135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AD80-A1FE-4B43-8A6A-41B10FFED0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79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A8C-B200-4F0B-88B9-9F856FE039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2305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0EDE-B572-4F2B-9BD2-6313261B0A3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3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7757" y="322271"/>
            <a:ext cx="2297113" cy="580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9" y="322271"/>
            <a:ext cx="6742112" cy="580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2429301-7EE1-4D42-8B00-3643E72E5AA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E917-5C59-4B36-A203-620E6B3953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5694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81C-3B10-4725-8D88-846D75BFD7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607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93BB-411E-4F27-9BAB-BDB3DDECE6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0155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A26A-1450-4456-96C7-9D12BEC43C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77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A041-8238-4BD5-A83E-9E2E1F5829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651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701A-1A98-4A45-9F1D-A78170FD4D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637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BB56-7E37-43BF-B753-3FDAC80E24D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32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7703-BB1C-4B59-9E09-FE238F0B08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641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FE68-900F-4C7B-A79A-14656F9E31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518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246D-F1ED-42E3-88EA-AAA1673285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2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250D3-D1C8-4529-84A5-4CD46FFB40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30636-B4C3-4FBE-BD1B-938207C7004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611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D195-9C75-4FDF-9A76-8A583B7AA7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8559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1B7F6-DB71-42ED-85D9-81AC2EC89A20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7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FDC50-2A97-41E8-92DF-ADA76F012AF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6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E0447-0097-4736-9D02-A2BFA298E0F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5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45" y="1768479"/>
            <a:ext cx="4446587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7" y="1768479"/>
            <a:ext cx="4448175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20F08-6654-4F6A-AFD5-FEF36D701A22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8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1138DD-DB12-4AC8-A3F4-A40AFC8F3B9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1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5DE38-930C-447F-A9F0-8A7299EFAE6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5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328AD-F10C-4F39-8415-FB101D0A4658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8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50DEC8-ADE5-4269-AC49-BD241DD81D9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072DFF-A8A8-421C-9F55-E5EE896765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FDAAE-68C9-4692-A392-111BF8D0A07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5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76ACF-29D0-4F2C-8DD9-E66983B50697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8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7757" y="322271"/>
            <a:ext cx="2297113" cy="580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9" y="322271"/>
            <a:ext cx="6742112" cy="580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Direction de la coordination des politiques publiques et de l’appui territorial</a:t>
            </a:r>
            <a:br>
              <a:rPr smtClean="0"/>
            </a:br>
            <a:r>
              <a:rPr smtClean="0"/>
              <a:t>Bureau de l’appui aux territoires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29301-7EE1-4D42-8B00-3643E72E5AA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7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280" y="322200"/>
            <a:ext cx="9047160" cy="123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3D73"/>
              </a:solidFill>
              <a:latin typeface="Mariann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768320"/>
            <a:ext cx="9047160" cy="43610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104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7280" y="322200"/>
            <a:ext cx="9047160" cy="123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3D73"/>
              </a:solidFill>
              <a:latin typeface="Mariann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768323"/>
            <a:ext cx="9047160" cy="2080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046401"/>
            <a:ext cx="9047160" cy="2080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62191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A7AB76-12BC-40C4-BCCA-3DA3D9918F3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45" y="176847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7" y="176847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62C9A9-8409-4561-87C4-37B8999EFD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ADE90-4253-4713-A4E8-164BD95F63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6FF011-2063-446B-896A-5084E5B8C6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51AFF-D30C-4A6A-8459-19C1127369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6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604EAB-10DF-40D5-893F-3DBE92AF94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B8FDC50-2A97-41E8-92DF-ADA76F012A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6CC444-0676-4294-A1FA-4FCCDB74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BCCE79-E621-4BB2-84BB-50324D9857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1236664"/>
            <a:ext cx="2266950" cy="49164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9" y="1236664"/>
            <a:ext cx="6653212" cy="49164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E9EC8-54D6-40C8-945A-DD27F99045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3D98-42DE-4625-A033-0C590C4F6D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199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85BA-A0C0-4953-92B5-6B826B5C49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5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966-A6CC-4C14-BFB5-A8EDEFBA9A1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33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B543-DC4E-4A22-9C82-7ABBACBA75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150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2E7-411C-4D25-8532-2744EB24B6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541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8D2E-C646-4CD3-B6EE-8FC039F03B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76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C273-6164-434C-ACCE-7C4A2CADA39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9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2FE0447-0097-4736-9D02-A2BFA298E0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D660-F152-4561-9080-366AFECEC9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1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065F-D1F6-4A91-947B-D2EAEF1B25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854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ABF-52FD-40AB-ABE2-8A1C8C5784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2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4CD-1C7E-45A2-B4E3-B549730621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10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08DC-0394-40CE-B499-EA284A035D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45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14D2-4F45-427C-9777-ED1D9106CF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2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E7B9-51B0-4CFD-90FE-6FB00818EB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87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9AB4-D154-4E7E-8A9B-4216677A3C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913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4F0B-4B88-4C9D-9D2A-78EF3C0D30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565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C1E7E-8449-40E6-956C-9E9B7ACA2F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6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45" y="1768479"/>
            <a:ext cx="4446587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7" y="1768479"/>
            <a:ext cx="4448175" cy="4360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A620F08-6654-4F6A-AFD5-FEF36D701A2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D33C-4461-4C5C-B452-300B21047D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16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A1C-88E0-4618-9099-725FD19C01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22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783A-76E1-4382-A303-B982379607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8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8668-758A-4B9B-86BB-03F569BF3C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92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5362-D9B6-4E21-9D22-2FEB94E2FD0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687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0163-985B-423E-9431-283B03A9C2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523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A242-D48F-4010-9B87-14E1546FAA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80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760B-2645-4ED0-A34B-C5F5866776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03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31-6343-4E42-AF35-860EF7970F3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16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0D22-A9AF-49E8-9FEC-3BF1450DAA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31138DD-DB12-4AC8-A3F4-A40AFC8F3B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8775-B251-4E72-9E9C-2C50464C71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148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703-5BF3-4835-9CFA-6BF2024DD3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430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3A16-CBE1-4153-8B4C-F88FDA1D74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424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C9E7-1C42-4866-B98B-9A6BBC1434B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09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13F2-C48C-436B-A542-2CD4F255CB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095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F14-A100-4F03-BD63-20EB84F7AF9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80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B56000-53A9-43CE-9BDE-EBF2D1C0B6E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35C6D2-F6E4-442C-96A4-16131DD5955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695AF7-8A6C-4C3F-8E0C-BB15673B69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2152" y="2012954"/>
            <a:ext cx="42703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32" y="2012954"/>
            <a:ext cx="4271963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4D9A2D-168D-496F-A7EF-5413E7F3EE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775DE38-930C-447F-A9F0-8A7299EFAE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C498D-4C41-4C59-9BC3-B25E97A4D9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1A591-F7BD-4741-A6FA-A36473DCF7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B1732B-F33F-4977-B502-0F49D82904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0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D59A7-39EE-4C66-AFD4-D8A74D5FC9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9DD00-06C7-49CB-897C-BA7E9012F70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24208E-517C-442F-ACFA-6EA33C18F24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3601" y="401638"/>
            <a:ext cx="2173288" cy="64071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2150" y="401638"/>
            <a:ext cx="6369050" cy="64071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D0551-5281-4732-A34D-21F66CA1C0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EA03BA7-0F5D-4DD0-AD06-05BB799BC27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592C879-E13F-4CBC-8E04-5750E578CF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729E730-8871-41E7-867D-CF63346BF9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FD328AD-F10C-4F39-8415-FB101D0A46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7188" y="3144845"/>
            <a:ext cx="456565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5245" y="3144845"/>
            <a:ext cx="4567237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FE1742C-E66B-4AB1-B381-F1F7B5B518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0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B9F8EAC-F70B-4AA3-9E4D-1380B8E65B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378E0AC-0DC0-4D7D-B5FB-34042BBE1B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0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602486-F673-41FB-8567-0D737436C7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9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534FC6D-821D-4980-9167-612499672F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B2FA2FF-A15D-4D3F-A871-7AFDDC5E2F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8D8C3C3-BF20-43CE-8AAE-7880A4C1638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1552" y="301625"/>
            <a:ext cx="2320925" cy="6213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7189" y="301625"/>
            <a:ext cx="6811962" cy="6213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0359DE8-193F-4B54-BF54-EA5A0E7ED2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9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FE694-5C10-47D6-81C7-705B77FF4E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74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6170-A838-42E8-9F95-2C9A1B8EDDC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E50DEC8-ADE5-4269-AC49-BD241DD81D9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C802-7216-4C56-8D88-56352294B81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285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DDB9-6AC8-4210-A458-E5153389B9A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48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0403-43FA-4E3F-BE99-4C5BCC0DC0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61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DCEE-D0D8-439D-9459-3EC01360B0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5425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2E1-B6D3-4537-B26C-556B663CDE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08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6AEE-FFFB-4C43-8930-7564C9073A5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2806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8C1F-DDFD-4FCE-BD77-B9FF38C67D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45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68-D851-4D01-A3FA-94B46A74D2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801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C865-9912-4486-902A-A791710041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39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2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95" y="4283075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F8AE-C4A0-4222-BE3C-283CDE53A1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fr-FR" smtClean="0"/>
              <a:t>Direction de la coordination des politiques publiques et de l’appui territorial</a:t>
            </a:r>
            <a:br>
              <a:rPr lang="fr-FR" smtClean="0"/>
            </a:br>
            <a:r>
              <a:rPr lang="fr-FR" smtClean="0"/>
              <a:t>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7AFDAAE-68C9-4692-A392-111BF8D0A07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793-F803-433C-B6A9-5A7FD07D6B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115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6" y="485775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6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FA6-BA99-48F4-8BAB-69B45E1E3E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85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6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DC2-40DB-42E8-9B4F-73B47FCCE3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937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6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6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82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82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8454-5602-49EB-AE32-467A97AEC9E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3789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5DA0-66E9-465A-8715-433642A3ECC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0113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45A-FBCB-46EE-B9EF-112B23537E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5811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30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6" y="158115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3A22-D0E4-406B-BC6D-8A0A1F52D4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45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F9D9-2F02-4CB0-BE50-07A57450A0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194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361B-A27D-4FB8-86A5-BDCA2BCBB5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54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32" y="303213"/>
            <a:ext cx="6653213" cy="6450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E362-9948-49AB-AE69-0A116196432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3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47280" y="322200"/>
            <a:ext cx="9047160" cy="123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47160" cy="436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 compatLnSpc="1"/>
          <a:lstStyle>
            <a:defPPr marL="342720" marR="0" lvl="0" indent="-342720" algn="l" hangingPunct="0">
              <a:lnSpc>
                <a:spcPct val="102000"/>
              </a:lnSpc>
              <a:spcBef>
                <a:spcPts val="1423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defPPr>
            <a:lvl1pPr marL="342720" marR="0" lvl="0" indent="-342720" algn="l" hangingPunct="0">
              <a:lnSpc>
                <a:spcPct val="102000"/>
              </a:lnSpc>
              <a:spcBef>
                <a:spcPts val="1423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1pPr>
            <a:lvl2pPr marL="742680" marR="0" lvl="1" indent="-285480" algn="l" hangingPunct="0">
              <a:lnSpc>
                <a:spcPct val="102000"/>
              </a:lnSpc>
              <a:spcBef>
                <a:spcPts val="11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fr-FR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2pPr>
            <a:lvl3pPr marL="1143000" marR="0" lvl="2" indent="-228600" algn="l" hangingPunct="0">
              <a:lnSpc>
                <a:spcPct val="102000"/>
              </a:lnSpc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3pPr>
            <a:lvl4pPr marL="1600199" marR="0" lvl="3" indent="-228600" algn="l" hangingPunct="0">
              <a:lnSpc>
                <a:spcPct val="102000"/>
              </a:lnSpc>
              <a:spcBef>
                <a:spcPts val="57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4pPr>
            <a:lvl5pPr marL="2057400" marR="0" lvl="4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5pPr>
            <a:lvl6pPr marL="2057400" marR="0" lvl="5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6pPr>
            <a:lvl7pPr marL="2057400" marR="0" lvl="6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7pPr>
            <a:lvl8pPr marL="2057400" marR="0" lvl="7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8pPr>
            <a:lvl9pPr marL="2057400" marR="0" lvl="8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936360" y="6894006"/>
            <a:ext cx="8040600" cy="4971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Marianne" pitchFamily="50"/>
                <a:ea typeface="Segoe UI" pitchFamily="2"/>
                <a:cs typeface="Segoe UI" pitchFamily="2"/>
              </a:defRPr>
            </a:lvl1pPr>
          </a:lstStyle>
          <a:p>
            <a:pPr lvl="0"/>
            <a:r>
              <a:rPr lang="fr-FR"/>
              <a:t>Direction de la coordination des politiques publiques et de l’appui territorial</a:t>
            </a:r>
            <a:br>
              <a:rPr lang="fr-FR"/>
            </a:br>
            <a:r>
              <a:rPr lang="fr-FR"/>
              <a:t>Bureau de l’appui aux territoires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4"/>
          </p:nvPr>
        </p:nvSpPr>
        <p:spPr>
          <a:xfrm>
            <a:off x="7443720" y="7056360"/>
            <a:ext cx="2324160" cy="49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23F19631-C247-4479-AF75-A378A1CF3F1B}" type="slidenum"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44360" y="219242"/>
            <a:ext cx="1152720" cy="931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indent="0" algn="ctr" hangingPunct="0">
        <a:lnSpc>
          <a:spcPct val="102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cap="none" baseline="0">
          <a:ln>
            <a:noFill/>
          </a:ln>
          <a:solidFill>
            <a:srgbClr val="003D73"/>
          </a:solidFill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</a:defRPr>
      </a:lvl1pPr>
    </p:titleStyle>
    <p:bodyStyle>
      <a:lvl1pPr marL="342720" marR="0" indent="-342720" algn="l" hangingPunct="0">
        <a:lnSpc>
          <a:spcPct val="102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27FA-003A-47EA-97B3-87A37D0AAD7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BE5A-90A5-4749-AC5E-1578C14BE64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647280" y="322200"/>
            <a:ext cx="9047160" cy="123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47160" cy="436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 compatLnSpc="1"/>
          <a:lstStyle>
            <a:defPPr marL="342720" marR="0" lvl="0" indent="-342720" algn="l" hangingPunct="0">
              <a:lnSpc>
                <a:spcPct val="102000"/>
              </a:lnSpc>
              <a:spcBef>
                <a:spcPts val="1423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defPPr>
            <a:lvl1pPr marL="342720" marR="0" lvl="0" indent="-342720" algn="l" hangingPunct="0">
              <a:lnSpc>
                <a:spcPct val="102000"/>
              </a:lnSpc>
              <a:spcBef>
                <a:spcPts val="1423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1pPr>
            <a:lvl2pPr marL="742680" marR="0" lvl="1" indent="-285480" algn="l" hangingPunct="0">
              <a:lnSpc>
                <a:spcPct val="102000"/>
              </a:lnSpc>
              <a:spcBef>
                <a:spcPts val="113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fr-FR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2pPr>
            <a:lvl3pPr marL="1143000" marR="0" lvl="2" indent="-228600" algn="l" hangingPunct="0">
              <a:lnSpc>
                <a:spcPct val="102000"/>
              </a:lnSpc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fr-FR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3pPr>
            <a:lvl4pPr marL="1600199" marR="0" lvl="3" indent="-228600" algn="l" hangingPunct="0">
              <a:lnSpc>
                <a:spcPct val="102000"/>
              </a:lnSpc>
              <a:spcBef>
                <a:spcPts val="57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4pPr>
            <a:lvl5pPr marL="2057400" marR="0" lvl="4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5pPr>
            <a:lvl6pPr marL="2057400" marR="0" lvl="5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6pPr>
            <a:lvl7pPr marL="2057400" marR="0" lvl="6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7pPr>
            <a:lvl8pPr marL="2057400" marR="0" lvl="7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8pPr>
            <a:lvl9pPr marL="2057400" marR="0" lvl="8" indent="-228600" algn="l" hangingPunct="0">
              <a:lnSpc>
                <a:spcPct val="102000"/>
              </a:lnSpc>
              <a:spcBef>
                <a:spcPts val="286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936360" y="6894006"/>
            <a:ext cx="8040600" cy="4971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ctr" rtl="0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Marianne" pitchFamily="50"/>
                <a:ea typeface="Segoe UI" pitchFamily="2"/>
                <a:cs typeface="Segoe UI" pitchFamily="2"/>
              </a:defRPr>
            </a:lvl1pPr>
          </a:lstStyle>
          <a:p>
            <a:r>
              <a:t>Direction de la coordination des politiques publiques et de l’appui territorial</a:t>
            </a:r>
            <a:br/>
            <a:r>
              <a:t>Bureau de l’appui aux territoires</a:t>
            </a: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4"/>
          </p:nvPr>
        </p:nvSpPr>
        <p:spPr>
          <a:xfrm>
            <a:off x="7443720" y="7056360"/>
            <a:ext cx="2324160" cy="496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fld id="{23F19631-C247-4479-AF75-A378A1CF3F1B}" type="slidenum">
              <a:rPr/>
              <a:pPr/>
              <a:t>‹N°›</a:t>
            </a:fld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144360" y="219242"/>
            <a:ext cx="1152720" cy="93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7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  <p:sldLayoutId id="214748379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indent="0" algn="ctr" hangingPunct="0">
        <a:lnSpc>
          <a:spcPct val="102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cap="none" baseline="0">
          <a:ln>
            <a:noFill/>
          </a:ln>
          <a:solidFill>
            <a:srgbClr val="003D73"/>
          </a:solidFill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</a:defRPr>
      </a:lvl1pPr>
    </p:titleStyle>
    <p:bodyStyle>
      <a:lvl1pPr marL="342720" marR="0" indent="-342720" algn="l" hangingPunct="0">
        <a:lnSpc>
          <a:spcPct val="102000"/>
        </a:lnSpc>
        <a:spcBef>
          <a:spcPts val="1423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32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259639" y="1237320"/>
            <a:ext cx="7559640" cy="2631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92640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338639" y="7007039"/>
            <a:ext cx="3401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118642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4822CE57-1A40-43EC-9495-7888F347DAF9}" type="slidenum">
              <a:t>‹N°›</a:t>
            </a:fld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1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None/>
              <a:defRPr lang="fr-FR" sz="30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defPPr>
            <a:lvl1pPr marL="432000" marR="0" lvl="0" indent="-324000" algn="l" hangingPunct="1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0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1pPr>
            <a:lvl2pPr marL="864000" marR="0" lvl="1" indent="-324000" algn="l" hangingPunct="1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2pPr>
            <a:lvl3pPr marL="1295999" marR="0" lvl="2" indent="-288000" algn="l" hangingPunct="1">
              <a:lnSpc>
                <a:spcPct val="90000"/>
              </a:lnSpc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9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3pPr>
            <a:lvl4pPr marL="1728000" marR="0" lvl="3" indent="-216000" algn="l" hangingPunct="1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9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4pPr>
            <a:lvl5pPr marL="2160000" marR="0" lvl="4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5pPr>
            <a:lvl6pPr marL="2592000" marR="0" lvl="5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6pPr>
            <a:lvl7pPr marL="3024000" marR="0" lvl="6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7pPr>
            <a:lvl8pPr marL="3456000" marR="0" lvl="7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8pPr>
            <a:lvl9pPr marL="3887999" marR="0" lvl="8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 Light"/>
          <a:ea typeface="Microsoft YaHei" pitchFamily="2"/>
          <a:cs typeface="Arial" pitchFamily="2"/>
        </a:defRPr>
      </a:lvl1pPr>
    </p:titleStyle>
    <p:bodyStyle>
      <a:lvl1pPr marL="0" marR="0" indent="0" algn="l" hangingPunct="1">
        <a:lnSpc>
          <a:spcPct val="90000"/>
        </a:lnSpc>
        <a:spcBef>
          <a:spcPts val="1562"/>
        </a:spcBef>
        <a:spcAft>
          <a:spcPts val="0"/>
        </a:spcAft>
        <a:tabLst/>
        <a:defRPr lang="fr-FR" sz="309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DE46-992F-4722-B9D2-FCB6E8CAA94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B291-4932-479E-A643-FBC0739EAA9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B236-A5C7-41E1-90A2-E78A6BABFF0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defPPr marL="432000" marR="0" lvl="0" indent="-324000" algn="l" hangingPunct="1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None/>
              <a:defRPr lang="fr-FR" sz="30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defPPr>
            <a:lvl1pPr marL="432000" marR="0" lvl="0" indent="-324000" algn="l" hangingPunct="1">
              <a:lnSpc>
                <a:spcPct val="9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0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1pPr>
            <a:lvl2pPr marL="864000" marR="0" lvl="1" indent="-324000" algn="l" hangingPunct="1">
              <a:lnSpc>
                <a:spcPct val="90000"/>
              </a:lnSpc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2pPr>
            <a:lvl3pPr marL="1295999" marR="0" lvl="2" indent="-288000" algn="l" hangingPunct="1">
              <a:lnSpc>
                <a:spcPct val="90000"/>
              </a:lnSpc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9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3pPr>
            <a:lvl4pPr marL="1728000" marR="0" lvl="3" indent="-216000" algn="l" hangingPunct="1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99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4pPr>
            <a:lvl5pPr marL="2160000" marR="0" lvl="4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5pPr>
            <a:lvl6pPr marL="2592000" marR="0" lvl="5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6pPr>
            <a:lvl7pPr marL="3024000" marR="0" lvl="6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7pPr>
            <a:lvl8pPr marL="3456000" marR="0" lvl="7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8pPr>
            <a:lvl9pPr marL="3887999" marR="0" lvl="8" indent="-216000" algn="l" hangingPunct="1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692640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338639" y="7007039"/>
            <a:ext cx="3401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hangingPunct="0">
              <a:buNone/>
              <a:tabLst/>
              <a:defRPr lang="fr-F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118642" y="7007039"/>
            <a:ext cx="2267640" cy="402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AA3A99A7-005B-40BA-9AEF-DEA279A278D0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 Light"/>
          <a:ea typeface="Microsoft YaHei" pitchFamily="2"/>
          <a:cs typeface="Arial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cap="none" spc="0" baseline="0">
          <a:solidFill>
            <a:srgbClr val="000000"/>
          </a:solidFill>
          <a:latin typeface="Calibri"/>
        </a:defRPr>
      </a:lvl1pPr>
      <a:lvl2pPr marL="0" marR="0" lvl="1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fr-FR" sz="2400" b="0" i="0" u="none" strike="noStrike" cap="none" spc="0" baseline="0">
          <a:solidFill>
            <a:srgbClr val="000000"/>
          </a:solidFill>
          <a:latin typeface="Calibri"/>
        </a:defRPr>
      </a:lvl2pPr>
      <a:lvl3pPr marL="0" marR="0" lvl="2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cap="none" spc="0" baseline="0">
          <a:solidFill>
            <a:srgbClr val="000000"/>
          </a:solidFill>
          <a:latin typeface="Calibri"/>
        </a:defRPr>
      </a:lvl3pPr>
      <a:lvl4pPr marL="0" marR="0" lvl="3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cap="none" spc="0" baseline="0">
          <a:solidFill>
            <a:srgbClr val="000000"/>
          </a:solidFill>
          <a:latin typeface="Calibri"/>
        </a:defRPr>
      </a:lvl4pPr>
      <a:lvl5pPr marL="0" marR="0" lvl="4" indent="0" algn="l" rtl="0" hangingPunct="1">
        <a:lnSpc>
          <a:spcPct val="10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cap="none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0"/>
          <p:cNvSpPr txBox="1">
            <a:spLocks noGrp="1"/>
          </p:cNvSpPr>
          <p:nvPr>
            <p:ph type="body" idx="1"/>
          </p:nvPr>
        </p:nvSpPr>
        <p:spPr>
          <a:xfrm>
            <a:off x="357120" y="3144960"/>
            <a:ext cx="9285840" cy="33699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marR="0" lvl="0" indent="-324000" algn="l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None/>
              <a:defRPr lang="fr-FR" sz="1990" b="0" i="0" u="none" strike="noStrike" kern="1200" cap="none" spc="0" baseline="0">
                <a:ln>
                  <a:noFill/>
                </a:ln>
                <a:solidFill>
                  <a:srgbClr val="58585A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defPPr>
            <a:lvl1pPr marL="432000" marR="0" lvl="0" indent="-324000" algn="l" hangingPunct="1">
              <a:lnSpc>
                <a:spcPct val="100000"/>
              </a:lnSpc>
              <a:spcBef>
                <a:spcPts val="156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990" b="0" i="0" u="none" strike="noStrike" kern="1200" cap="none" spc="0" baseline="0">
                <a:ln>
                  <a:noFill/>
                </a:ln>
                <a:solidFill>
                  <a:srgbClr val="58585A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1pPr>
            <a:lvl2pPr marL="864000" marR="0" lvl="1" indent="-324000" algn="l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540" b="0" i="0" u="none" strike="noStrike" kern="1200" cap="none" spc="0" baseline="0">
                <a:ln>
                  <a:noFill/>
                </a:ln>
                <a:solidFill>
                  <a:srgbClr val="58585A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2pPr>
            <a:lvl3pPr marL="1295999" marR="0" lvl="2" indent="-288000" algn="l" hangingPunct="1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540" b="0" i="0" u="none" strike="noStrike" kern="1200" cap="none" spc="0" baseline="0">
                <a:ln>
                  <a:noFill/>
                </a:ln>
                <a:solidFill>
                  <a:srgbClr val="58585A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Microsoft YaHei" pitchFamily="2"/>
                <a:cs typeface="Arial"/>
              </a:defRPr>
            </a:lvl3pPr>
            <a:lvl4pPr marL="1728000" marR="0" lvl="3" indent="-216000" algn="l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4pPr>
            <a:lvl5pPr marL="2160000" marR="0" lvl="4" indent="-216000" algn="l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5pPr>
            <a:lvl6pPr marL="2592000" marR="0" lvl="5" indent="-216000" algn="l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6pPr>
            <a:lvl7pPr marL="3024000" marR="0" lvl="6" indent="-216000" algn="l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7pPr>
            <a:lvl8pPr marL="3456000" marR="0" lvl="7" indent="-216000" algn="l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8pPr>
            <a:lvl9pPr marL="3887999" marR="0" lvl="8" indent="-216000" algn="l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/>
              </a:defRPr>
            </a:lvl9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Connecteur droit 11"/>
          <p:cNvSpPr/>
          <p:nvPr/>
        </p:nvSpPr>
        <p:spPr>
          <a:xfrm>
            <a:off x="356400" y="7031883"/>
            <a:ext cx="9286920" cy="360"/>
          </a:xfrm>
          <a:prstGeom prst="line">
            <a:avLst/>
          </a:prstGeom>
          <a:noFill/>
          <a:ln w="10080">
            <a:solidFill>
              <a:srgbClr val="000000"/>
            </a:solidFill>
            <a:prstDash val="solid"/>
          </a:ln>
        </p:spPr>
        <p:txBody>
          <a:bodyPr wrap="square" lIns="90000" tIns="45000" rIns="90000" bIns="45000" anchor="t" anchorCtr="1" compatLnSpc="1"/>
          <a:lstStyle/>
          <a:p>
            <a:pPr marL="0" marR="0" lvl="0" indent="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357120" y="7051328"/>
            <a:ext cx="1333800" cy="5079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750" b="1" i="0" u="none" strike="noStrike" kern="1200" cap="all" spc="0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155802" y="7030807"/>
            <a:ext cx="1487880" cy="528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lvl1pPr lvl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750" b="1" i="0" u="none" strike="noStrike" kern="1200" cap="none" spc="0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Arial"/>
              </a:defRPr>
            </a:lvl1pPr>
          </a:lstStyle>
          <a:p>
            <a:pPr lvl="0"/>
            <a:fld id="{E9F564BF-7152-4E22-8F7D-59BAC98C9462}" type="slidenum">
              <a:t>‹N°›</a:t>
            </a:fld>
            <a:endParaRPr lang="fr-FR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64600" y="720007"/>
            <a:ext cx="3589920" cy="1493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itre 6"/>
          <p:cNvSpPr txBox="1">
            <a:spLocks noGrp="1"/>
          </p:cNvSpPr>
          <p:nvPr>
            <p:ph type="title"/>
          </p:nvPr>
        </p:nvSpPr>
        <p:spPr>
          <a:xfrm>
            <a:off x="503999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hangingPunct="1">
        <a:lnSpc>
          <a:spcPct val="100000"/>
        </a:lnSpc>
        <a:tabLst/>
        <a:defRPr lang="fr-FR" sz="26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imes New Roman" pitchFamily="18"/>
          <a:ea typeface="Microsoft YaHei" pitchFamily="2"/>
          <a:cs typeface="Arial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649"/>
        </a:spcBef>
        <a:spcAft>
          <a:spcPts val="0"/>
        </a:spcAft>
        <a:buSzPct val="45000"/>
        <a:buFont typeface="StarSymbol"/>
        <a:buChar char="●"/>
        <a:tabLst/>
        <a:defRPr lang="fr-FR" sz="3250" b="1" i="0" u="none" strike="noStrike" cap="all" spc="0" baseline="0">
          <a:solidFill>
            <a:srgbClr val="58585A"/>
          </a:solidFill>
          <a:latin typeface="Arial"/>
        </a:defRPr>
      </a:lvl1pPr>
      <a:lvl2pPr lvl="1">
        <a:buSzPct val="75000"/>
        <a:buFont typeface="StarSymbol"/>
        <a:buChar char="–"/>
        <a:tabLst>
          <a:tab pos="0" algn="l"/>
        </a:tabLst>
        <a:defRPr lang="fr-FR" sz="1850" b="0" i="0" u="none" strike="noStrike" cap="none" spc="0" baseline="0">
          <a:solidFill>
            <a:srgbClr val="58585A"/>
          </a:solidFill>
          <a:latin typeface="Arial"/>
        </a:defRPr>
      </a:lvl2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7639-F263-451E-AD66-74A875162F7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32" y="303221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32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6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7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de la coordination des politiques publiques et de l’appui territorial Bureau de l’appui aux territoires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054D-DB5C-4F90-B229-AEF1B12B517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e-cohesion-territoires.gouv.fr/ami-manufactures-de-proximite-644#scrollNav-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jeune1solution.gouv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ecologie.gouv.fr/sites/default/files/DP%20FRANCE%20RENOV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legifrance.gouv.fr/jorf/id/JORFTEXT00004363063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plan-de-relance/nouvelle-aide-accelerer-transition-ecologique-artisans-commercan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conomie.gouv.fr/plan-de-relance/appels-projets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france-export.fr/solutions/cheque-relance-expo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num.gouv.fr/comprendre-le-numerique/accompagnements-actions-france-num-des-formations-gratuites-pou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5.jpeg"/><Relationship Id="rId4" Type="http://schemas.openxmlformats.org/officeDocument/2006/relationships/hyperlink" Target="https://www.francenum.gouv.fr/comprendre-le-numerique/quelles-sont-les-aides-financieres-pour-se-former-au-numeriq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agirpourlatransition.ademe.fr/entreprises/aides-financieres/20211021/logistique2021-1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entreprises.gouv.fr/fr/actualites/france-relance/fonds-france-relance-etat-regions-nouveau-dispositif-pour-soutenir-p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bpifrance.fr/nos-appels-a-projets-concours/appel-a-projets-relatif-a-la-strategie-dacceleration-sur-la-5g-et-les-futures-technologies-de-reseaux-de-telecommunic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96282" y="3114171"/>
            <a:ext cx="9070920" cy="1331333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600" b="1" dirty="0" smtClean="0"/>
              <a:t>Lettre d’information </a:t>
            </a:r>
            <a:br>
              <a:rPr lang="fr-FR" sz="3600" b="1" dirty="0" smtClean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 smtClean="0"/>
              <a:t>France Relance en Essonne</a:t>
            </a:r>
            <a:br>
              <a:rPr lang="fr-FR" sz="3600" b="1" dirty="0" smtClean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 smtClean="0"/>
              <a:t>Novembre 2021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 algn="r"/>
            <a:fld id="{1FD328AD-F10C-4F39-8415-FB101D0A4658}" type="slidenum">
              <a:rPr lang="fr-FR" smtClean="0">
                <a:latin typeface="Marianne" pitchFamily="50" charset="0"/>
              </a:rPr>
              <a:pPr lvl="0" algn="r"/>
              <a:t>1</a:t>
            </a:fld>
            <a:endParaRPr lang="fr-FR" dirty="0">
              <a:latin typeface="Marianne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1405080" y="104400"/>
            <a:ext cx="7307824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Marianne" pitchFamily="50" charset="0"/>
              </a:rPr>
              <a:t>AMI Manufactures de </a:t>
            </a:r>
            <a:r>
              <a:rPr lang="fr-FR" sz="2800" b="1" dirty="0" smtClean="0">
                <a:solidFill>
                  <a:srgbClr val="002060"/>
                </a:solidFill>
                <a:latin typeface="Marianne" pitchFamily="50" charset="0"/>
              </a:rPr>
              <a:t>proximité</a:t>
            </a:r>
            <a:endParaRPr lang="fr-FR" sz="2800" dirty="0">
              <a:solidFill>
                <a:srgbClr val="002060"/>
              </a:solidFill>
              <a:latin typeface="Marianne" pitchFamily="50" charset="0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224000" y="2232000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2808362" y="3743281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10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45906" y="1454502"/>
            <a:ext cx="4826483" cy="120032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calendrier indicatif de cet AMI est le suivant :</a:t>
            </a:r>
          </a:p>
          <a:p>
            <a:pPr marL="342900" indent="20638">
              <a:buFont typeface="Wingdings" panose="05000000000000000000" pitchFamily="2" charset="2"/>
              <a:buChar char="v"/>
            </a:pPr>
            <a:r>
              <a:rPr lang="fr-FR" b="1" dirty="0"/>
              <a:t>Vague 1 : dépôt </a:t>
            </a:r>
            <a:r>
              <a:rPr lang="fr-FR" b="1" dirty="0">
                <a:solidFill>
                  <a:srgbClr val="00B050"/>
                </a:solidFill>
              </a:rPr>
              <a:t>4 novembre 2021 </a:t>
            </a:r>
            <a:r>
              <a:rPr lang="fr-FR" b="1" dirty="0" smtClean="0"/>
              <a:t>– midi</a:t>
            </a:r>
          </a:p>
          <a:p>
            <a:pPr marL="342900" indent="20638">
              <a:buFont typeface="Wingdings" panose="05000000000000000000" pitchFamily="2" charset="2"/>
              <a:buChar char="v"/>
            </a:pPr>
            <a:r>
              <a:rPr lang="fr-FR" b="1" dirty="0" smtClean="0"/>
              <a:t>Vague </a:t>
            </a:r>
            <a:r>
              <a:rPr lang="fr-FR" b="1" dirty="0"/>
              <a:t>2 : dépôt </a:t>
            </a:r>
            <a:r>
              <a:rPr lang="fr-FR" b="1" dirty="0">
                <a:solidFill>
                  <a:srgbClr val="00B050"/>
                </a:solidFill>
              </a:rPr>
              <a:t>13 janvier 2022 </a:t>
            </a:r>
            <a:r>
              <a:rPr lang="fr-FR" b="1" dirty="0" smtClean="0"/>
              <a:t>– midi</a:t>
            </a:r>
          </a:p>
          <a:p>
            <a:pPr marL="342900" indent="20638">
              <a:buFont typeface="Wingdings" panose="05000000000000000000" pitchFamily="2" charset="2"/>
              <a:buChar char="v"/>
            </a:pPr>
            <a:r>
              <a:rPr lang="fr-FR" b="1" dirty="0" smtClean="0"/>
              <a:t>Vague </a:t>
            </a:r>
            <a:r>
              <a:rPr lang="fr-FR" b="1" dirty="0"/>
              <a:t>3 : dépôt </a:t>
            </a:r>
            <a:r>
              <a:rPr lang="fr-FR" b="1" dirty="0">
                <a:solidFill>
                  <a:srgbClr val="00B050"/>
                </a:solidFill>
              </a:rPr>
              <a:t>3 mars 2022 </a:t>
            </a:r>
            <a:r>
              <a:rPr lang="fr-FR" b="1" dirty="0"/>
              <a:t>- midi</a:t>
            </a:r>
            <a:endParaRPr lang="fr-FR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688384" y="1432634"/>
            <a:ext cx="3960440" cy="45504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noAutofit/>
          </a:bodyPr>
          <a:lstStyle/>
          <a:p>
            <a:r>
              <a:rPr lang="fr-FR" b="1" dirty="0" smtClean="0"/>
              <a:t>Les </a:t>
            </a:r>
            <a:r>
              <a:rPr lang="fr-FR" b="1" dirty="0"/>
              <a:t>structures soutenues : </a:t>
            </a:r>
            <a:endParaRPr lang="fr-FR" b="1" dirty="0" smtClean="0"/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Sont implantée </a:t>
            </a:r>
            <a:r>
              <a:rPr lang="fr-FR" b="1" dirty="0"/>
              <a:t>prioritairement sur des </a:t>
            </a:r>
            <a:r>
              <a:rPr lang="fr-FR" b="1" dirty="0">
                <a:solidFill>
                  <a:srgbClr val="00B050"/>
                </a:solidFill>
              </a:rPr>
              <a:t>territoires fragiles </a:t>
            </a:r>
            <a:endParaRPr lang="fr-FR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Proposent des </a:t>
            </a:r>
            <a:r>
              <a:rPr lang="fr-FR" b="1" dirty="0"/>
              <a:t>espaces de travail mutualisés à destination d’une </a:t>
            </a:r>
            <a:r>
              <a:rPr lang="fr-FR" b="1" dirty="0">
                <a:solidFill>
                  <a:srgbClr val="00B050"/>
                </a:solidFill>
              </a:rPr>
              <a:t>communauté </a:t>
            </a:r>
            <a:r>
              <a:rPr lang="fr-FR" b="1" dirty="0" smtClean="0">
                <a:solidFill>
                  <a:srgbClr val="00B050"/>
                </a:solidFill>
              </a:rPr>
              <a:t>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Permettent </a:t>
            </a:r>
            <a:r>
              <a:rPr lang="fr-FR" b="1" dirty="0"/>
              <a:t>aux professionnels comme à d’autres acteurs du territoire de </a:t>
            </a:r>
            <a:r>
              <a:rPr lang="fr-FR" b="1" dirty="0">
                <a:solidFill>
                  <a:srgbClr val="00B050"/>
                </a:solidFill>
              </a:rPr>
              <a:t>monter en compétences </a:t>
            </a:r>
            <a:r>
              <a:rPr lang="fr-FR" b="1" dirty="0"/>
              <a:t>et de </a:t>
            </a:r>
            <a:r>
              <a:rPr lang="fr-FR" b="1" dirty="0">
                <a:solidFill>
                  <a:srgbClr val="00B050"/>
                </a:solidFill>
              </a:rPr>
              <a:t>susciter des </a:t>
            </a:r>
            <a:r>
              <a:rPr lang="fr-FR" b="1" dirty="0" smtClean="0">
                <a:solidFill>
                  <a:srgbClr val="00B050"/>
                </a:solidFill>
              </a:rPr>
              <a:t>vocations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Intègrent </a:t>
            </a:r>
            <a:r>
              <a:rPr lang="fr-FR" b="1" dirty="0"/>
              <a:t>des parties prenantes variées, publiques comme privées, dans une démarche </a:t>
            </a:r>
            <a:r>
              <a:rPr lang="fr-FR" b="1" dirty="0">
                <a:solidFill>
                  <a:srgbClr val="00B050"/>
                </a:solidFill>
              </a:rPr>
              <a:t>de coopération territoriale et de gouvernance partagée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05080" y="6326282"/>
            <a:ext cx="758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 d’informations sont disponibles </a:t>
            </a:r>
            <a:r>
              <a:rPr lang="fr-FR" dirty="0"/>
              <a:t>sur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agence-cohesion-territoires.gouv.fr/ami-manufactures-de-proximite-644#scrollNav-3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8937" y="2843733"/>
            <a:ext cx="4826483" cy="3139321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Les lauréats seront accompagnés par des experts dans le cadre </a:t>
            </a:r>
            <a:r>
              <a:rPr lang="fr-FR" b="1" dirty="0" smtClean="0">
                <a:solidFill>
                  <a:srgbClr val="00B050"/>
                </a:solidFill>
              </a:rPr>
              <a:t>d’un programme d’incubation</a:t>
            </a:r>
            <a:r>
              <a:rPr lang="fr-FR" b="1" dirty="0" smtClean="0"/>
              <a:t> pour accélérer leur projet durant </a:t>
            </a:r>
            <a:r>
              <a:rPr lang="fr-FR" b="1" dirty="0" smtClean="0">
                <a:solidFill>
                  <a:srgbClr val="00B050"/>
                </a:solidFill>
              </a:rPr>
              <a:t>4 mois</a:t>
            </a:r>
            <a:r>
              <a:rPr lang="fr-FR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Le Comité de Sélection statuera sur la </a:t>
            </a:r>
            <a:r>
              <a:rPr lang="fr-FR" b="1" dirty="0" smtClean="0">
                <a:solidFill>
                  <a:srgbClr val="00B050"/>
                </a:solidFill>
              </a:rPr>
              <a:t>subvention</a:t>
            </a:r>
            <a:r>
              <a:rPr lang="fr-FR" b="1" dirty="0" smtClean="0"/>
              <a:t> qui leur sera attribuée durant ce temps d’incubation.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Les lauréats rentreront ensuite dans la seconde phase du programme d’ingénierie, à savoir un </a:t>
            </a:r>
            <a:r>
              <a:rPr lang="fr-FR" b="1" dirty="0" smtClean="0">
                <a:solidFill>
                  <a:srgbClr val="00B050"/>
                </a:solidFill>
              </a:rPr>
              <a:t>accompagnement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sur mesure de deux ans</a:t>
            </a:r>
            <a:r>
              <a:rPr lang="fr-FR" b="1" dirty="0" smtClean="0"/>
              <a:t> par des experts dédiés.</a:t>
            </a:r>
          </a:p>
        </p:txBody>
      </p:sp>
    </p:spTree>
    <p:extLst>
      <p:ext uri="{BB962C8B-B14F-4D97-AF65-F5344CB8AC3E}">
        <p14:creationId xmlns:p14="http://schemas.microsoft.com/office/powerpoint/2010/main" val="10138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1405080" y="104400"/>
            <a:ext cx="7307824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Marianne" pitchFamily="50" charset="0"/>
              </a:rPr>
              <a:t>1 Jeune, 1 Solution</a:t>
            </a:r>
            <a:endParaRPr lang="fr-FR" sz="2800" dirty="0">
              <a:solidFill>
                <a:srgbClr val="002060"/>
              </a:solidFill>
              <a:latin typeface="Marianne" pitchFamily="50" charset="0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224000" y="2232000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2808362" y="3743281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11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45906" y="1436672"/>
            <a:ext cx="8597238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Marianne" charset="0"/>
              </a:rPr>
              <a:t>L’objectif : offrir une solution à chaque jeune et mobiliser un ensemble de leviers (aides à l’embauche, formations, accompagnements, aides financières aux jeunes en difficulté, etc.) pour répondre à toutes les situations.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05080" y="6722873"/>
            <a:ext cx="7580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rianne" pitchFamily="50" charset="0"/>
              </a:rPr>
              <a:t>Plus d’informations sont disponibles </a:t>
            </a:r>
            <a:r>
              <a:rPr lang="fr-FR" sz="1400" dirty="0">
                <a:latin typeface="Marianne" pitchFamily="50" charset="0"/>
              </a:rPr>
              <a:t>sur </a:t>
            </a:r>
            <a:r>
              <a:rPr lang="fr-FR" sz="1400" dirty="0">
                <a:latin typeface="Marianne" pitchFamily="50" charset="0"/>
                <a:hlinkClick r:id="rId3"/>
              </a:rPr>
              <a:t>https://www.1jeune1solution.gouv.fr</a:t>
            </a:r>
            <a:r>
              <a:rPr lang="fr-FR" sz="1400" dirty="0" smtClean="0">
                <a:latin typeface="Marianne" pitchFamily="50" charset="0"/>
                <a:hlinkClick r:id="rId3"/>
              </a:rPr>
              <a:t>/</a:t>
            </a:r>
            <a:r>
              <a:rPr lang="fr-FR" sz="1400" dirty="0" smtClean="0">
                <a:latin typeface="Marianne" pitchFamily="50" charset="0"/>
              </a:rPr>
              <a:t> </a:t>
            </a:r>
            <a:endParaRPr lang="fr-FR" sz="1400" dirty="0">
              <a:latin typeface="Marianne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5906" y="2699717"/>
            <a:ext cx="8597238" cy="378565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b="1" smtClean="0">
                <a:latin typeface="Marianne" pitchFamily="50" charset="0"/>
              </a:rPr>
              <a:t>Les principales </a:t>
            </a:r>
            <a:r>
              <a:rPr lang="fr-FR" sz="1600" b="1" dirty="0" smtClean="0">
                <a:latin typeface="Marianne" pitchFamily="50" charset="0"/>
              </a:rPr>
              <a:t>mesures du dispositif 1 Jeune, 1 Solution sont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La prime à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l’apprentissage</a:t>
            </a:r>
            <a:r>
              <a:rPr lang="fr-FR" sz="1600" dirty="0" smtClean="0">
                <a:latin typeface="Marianne" pitchFamily="50" charset="0"/>
              </a:rPr>
              <a:t>, qui </a:t>
            </a:r>
            <a:r>
              <a:rPr lang="fr-FR" sz="1600" dirty="0" smtClean="0">
                <a:latin typeface="Marianne" pitchFamily="50" charset="0"/>
              </a:rPr>
              <a:t>permet </a:t>
            </a:r>
            <a:r>
              <a:rPr lang="fr-FR" sz="1600" dirty="0">
                <a:latin typeface="Marianne" pitchFamily="50" charset="0"/>
              </a:rPr>
              <a:t>d’alterner formation en entreprise et en centre de formation </a:t>
            </a:r>
            <a:r>
              <a:rPr lang="fr-FR" sz="1600" dirty="0" smtClean="0">
                <a:latin typeface="Marianne" pitchFamily="50" charset="0"/>
              </a:rPr>
              <a:t>d’apprentis;</a:t>
            </a:r>
            <a:endParaRPr lang="fr-FR" sz="1600" dirty="0" smtClean="0">
              <a:latin typeface="Marianne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La prime au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contrat de professionnalisation</a:t>
            </a:r>
            <a:r>
              <a:rPr lang="fr-FR" sz="1600" dirty="0" smtClean="0">
                <a:latin typeface="Marianne" pitchFamily="50" charset="0"/>
              </a:rPr>
              <a:t>, qui permet </a:t>
            </a:r>
            <a:r>
              <a:rPr lang="fr-FR" sz="1600" dirty="0">
                <a:latin typeface="Marianne" pitchFamily="50" charset="0"/>
              </a:rPr>
              <a:t>l'acquisition, dans le cadre de la formation continue, d'une qualification </a:t>
            </a:r>
            <a:r>
              <a:rPr lang="fr-FR" sz="1600" dirty="0" smtClean="0">
                <a:latin typeface="Marianne" pitchFamily="50" charset="0"/>
              </a:rPr>
              <a:t>professionnelle ;</a:t>
            </a:r>
            <a:endParaRPr lang="fr-FR" sz="1600" dirty="0" smtClean="0">
              <a:latin typeface="Marianne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La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Garantie Jeune</a:t>
            </a:r>
            <a:r>
              <a:rPr lang="fr-FR" sz="1600" dirty="0" smtClean="0">
                <a:latin typeface="Marianne" pitchFamily="50" charset="0"/>
              </a:rPr>
              <a:t>, qui </a:t>
            </a:r>
            <a:r>
              <a:rPr lang="fr-FR" sz="1600" dirty="0">
                <a:latin typeface="Marianne" pitchFamily="50" charset="0"/>
              </a:rPr>
              <a:t>permet d'accompagner vers l'emploi ou la formation les </a:t>
            </a:r>
            <a:r>
              <a:rPr lang="fr-FR" sz="1600" dirty="0" smtClean="0">
                <a:latin typeface="Marianne" pitchFamily="50" charset="0"/>
              </a:rPr>
              <a:t>jeunes par la signature d’un contrat avec une mission locale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Le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Contrat Initiative Emploi (CIE), </a:t>
            </a:r>
            <a:r>
              <a:rPr lang="fr-FR" sz="1600" dirty="0" smtClean="0">
                <a:latin typeface="Marianne" pitchFamily="50" charset="0"/>
              </a:rPr>
              <a:t>qui </a:t>
            </a:r>
            <a:r>
              <a:rPr lang="fr-FR" sz="1600" dirty="0">
                <a:latin typeface="Marianne" pitchFamily="50" charset="0"/>
              </a:rPr>
              <a:t>propose un parcours associant mise en situation professionnelle et accès facilité à la formation et à l’acquisition des </a:t>
            </a:r>
            <a:r>
              <a:rPr lang="fr-FR" sz="1600" dirty="0" smtClean="0">
                <a:latin typeface="Marianne" pitchFamily="50" charset="0"/>
              </a:rPr>
              <a:t>compétences ;</a:t>
            </a:r>
            <a:endParaRPr lang="fr-FR" sz="1600" dirty="0" smtClean="0">
              <a:latin typeface="Marianne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Le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Parcours Emploi Compétences (PEC)</a:t>
            </a:r>
            <a:r>
              <a:rPr lang="fr-FR" sz="1600" dirty="0" smtClean="0">
                <a:latin typeface="Marianne" pitchFamily="50" charset="0"/>
              </a:rPr>
              <a:t>, qui </a:t>
            </a:r>
            <a:r>
              <a:rPr lang="fr-FR" sz="1600" dirty="0">
                <a:latin typeface="Marianne" pitchFamily="50" charset="0"/>
              </a:rPr>
              <a:t>est un contrat aidé, pensé pour permettre aux personnes les plus en difficulté de s’insérer durablement dans le monde </a:t>
            </a:r>
            <a:r>
              <a:rPr lang="fr-FR" sz="1600" dirty="0" smtClean="0">
                <a:latin typeface="Marianne" pitchFamily="50" charset="0"/>
              </a:rPr>
              <a:t>professionnel en s’appuyant sur </a:t>
            </a:r>
            <a:r>
              <a:rPr lang="fr-FR" sz="1600" dirty="0">
                <a:latin typeface="Marianne" pitchFamily="50" charset="0"/>
              </a:rPr>
              <a:t>le triptyque emploi-formation-accompagnement </a:t>
            </a:r>
            <a:r>
              <a:rPr lang="fr-FR" sz="1600" dirty="0" smtClean="0">
                <a:latin typeface="Marianne" pitchFamily="50" charset="0"/>
              </a:rPr>
              <a:t>;</a:t>
            </a:r>
            <a:endParaRPr lang="fr-FR" sz="1600" dirty="0" smtClean="0">
              <a:latin typeface="Marianne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itchFamily="50" charset="0"/>
              </a:rPr>
              <a:t>L’accès à diverses</a:t>
            </a:r>
            <a:r>
              <a:rPr lang="fr-FR" sz="1600" dirty="0" smtClean="0">
                <a:solidFill>
                  <a:srgbClr val="00B050"/>
                </a:solidFill>
                <a:latin typeface="Marianne" pitchFamily="50" charset="0"/>
              </a:rPr>
              <a:t>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formations</a:t>
            </a:r>
            <a:r>
              <a:rPr lang="fr-FR" sz="1600" dirty="0" smtClean="0">
                <a:latin typeface="Marianne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8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96282" y="3114171"/>
            <a:ext cx="9070920" cy="1331333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600" b="1" dirty="0" smtClean="0"/>
              <a:t>Volet transition écologique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 algn="r"/>
            <a:fld id="{1FD328AD-F10C-4F39-8415-FB101D0A4658}" type="slidenum">
              <a:rPr lang="fr-FR" smtClean="0">
                <a:latin typeface="Marianne" pitchFamily="50" charset="0"/>
              </a:rPr>
              <a:pPr lvl="0" algn="r"/>
              <a:t>12</a:t>
            </a:fld>
            <a:endParaRPr lang="fr-FR" dirty="0">
              <a:latin typeface="Marianne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647280" y="322204"/>
            <a:ext cx="9070920" cy="126216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4000" b="1" dirty="0" smtClean="0"/>
              <a:t>France </a:t>
            </a:r>
            <a:r>
              <a:rPr lang="fr-FR" sz="4000" b="1" dirty="0" err="1" smtClean="0"/>
              <a:t>Renov</a:t>
            </a:r>
            <a:r>
              <a:rPr lang="fr-FR" sz="4000" b="1" dirty="0" smtClean="0"/>
              <a:t>’</a:t>
            </a:r>
            <a:endParaRPr lang="fr-FR" sz="4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71695" y="3792552"/>
            <a:ext cx="9337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  <a:p>
            <a:r>
              <a:rPr lang="fr-FR" sz="1600" b="1" dirty="0">
                <a:latin typeface="Marianne" pitchFamily="50" charset="0"/>
              </a:rPr>
              <a:t>Les informations et conseils délivrés par France </a:t>
            </a:r>
            <a:r>
              <a:rPr lang="fr-FR" sz="1600" b="1" dirty="0" err="1">
                <a:latin typeface="Marianne" pitchFamily="50" charset="0"/>
              </a:rPr>
              <a:t>Rénov</a:t>
            </a:r>
            <a:r>
              <a:rPr lang="fr-FR" sz="1600" b="1" dirty="0">
                <a:latin typeface="Marianne" pitchFamily="50" charset="0"/>
              </a:rPr>
              <a:t>’ </a:t>
            </a:r>
            <a:r>
              <a:rPr lang="fr-FR" sz="1600" b="1" dirty="0" smtClean="0">
                <a:latin typeface="Marianne" pitchFamily="50" charset="0"/>
              </a:rPr>
              <a:t>viseront à sécuriser </a:t>
            </a:r>
            <a:r>
              <a:rPr lang="fr-FR" sz="1600" b="1" dirty="0">
                <a:latin typeface="Marianne" pitchFamily="50" charset="0"/>
              </a:rPr>
              <a:t>le parcours de rénovation énergétique, faciliter la mobilisation des aides financières et mieux orienter les ménages vers les professionnels compétents en s’appuyant sur :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/>
            </a:r>
            <a:br>
              <a:rPr lang="fr-FR" sz="1500" b="1" dirty="0">
                <a:solidFill>
                  <a:prstClr val="black"/>
                </a:solidFill>
                <a:latin typeface="Marianne" pitchFamily="50" charset="0"/>
              </a:rPr>
            </a:br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31923" y="1642472"/>
            <a:ext cx="9216777" cy="1077218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France </a:t>
            </a:r>
            <a:r>
              <a:rPr lang="fr-FR" sz="1600" b="1" dirty="0" err="1">
                <a:solidFill>
                  <a:schemeClr val="bg1"/>
                </a:solidFill>
                <a:latin typeface="Marianne" pitchFamily="50" charset="0"/>
              </a:rPr>
              <a:t>Rénov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’, le service public de la rénovation de l’habitat, sera dès le 1er janvier 2022 le point d’entrée unique pour tous les parcours de travaux : il donnera aux Français un égal accès à l’information, les orientera tout au long de leur projet de rénovation, et assurera également une mission sociale auprès des ménages aux revenus les plus modestes. </a:t>
            </a:r>
            <a:endParaRPr lang="fr-FR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07870" y="5085214"/>
            <a:ext cx="8235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Une plateforme web (france-renov.gouv.fr) unique</a:t>
            </a:r>
            <a:endParaRPr lang="fr-FR" sz="1500" b="1" dirty="0" smtClean="0">
              <a:solidFill>
                <a:prstClr val="black"/>
              </a:solidFill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61899" y="5170059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007" y="5577508"/>
            <a:ext cx="8100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Un numéro de téléphone national unique (0 808 800 700) pour joindre les conseillers France </a:t>
            </a:r>
            <a:r>
              <a:rPr lang="fr-FR" sz="1500" b="1" dirty="0" err="1">
                <a:solidFill>
                  <a:prstClr val="black"/>
                </a:solidFill>
                <a:latin typeface="Marianne" pitchFamily="50" charset="0"/>
              </a:rPr>
              <a:t>Rénov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'</a:t>
            </a: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61899" y="5758431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4007" y="6156109"/>
            <a:ext cx="8244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Un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réseau de plus de 450 guichets uniques « Espaces Conseil France </a:t>
            </a:r>
            <a:r>
              <a:rPr lang="fr-FR" sz="1500" b="1" dirty="0" err="1">
                <a:solidFill>
                  <a:prstClr val="black"/>
                </a:solidFill>
                <a:latin typeface="Marianne" pitchFamily="50" charset="0"/>
              </a:rPr>
              <a:t>Rénov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’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»</a:t>
            </a:r>
            <a:endParaRPr lang="fr-FR" sz="1500" b="1" dirty="0" smtClean="0">
              <a:solidFill>
                <a:prstClr val="black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764968" y="6240947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13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31922" y="2961555"/>
            <a:ext cx="921677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Ce réseau sera organisé territorialement, avec le concours des Régions et s’articulera de façon complémentaire avec les programmes locaux d’amélioration de l’habitat conduits par les collectivités territoriales. </a:t>
            </a:r>
            <a:endParaRPr lang="fr-FR" sz="1600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7824" y="6588149"/>
            <a:ext cx="775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Marianne" pitchFamily="50" charset="0"/>
              </a:rPr>
              <a:t>Plus d’informations </a:t>
            </a:r>
            <a:r>
              <a:rPr lang="fr-FR" sz="1400" b="1" dirty="0">
                <a:latin typeface="Marianne" pitchFamily="50" charset="0"/>
              </a:rPr>
              <a:t>sont disponibles sur </a:t>
            </a:r>
            <a:r>
              <a:rPr lang="fr-FR" sz="1400" b="1" dirty="0">
                <a:latin typeface="Marianne" pitchFamily="50" charset="0"/>
                <a:hlinkClick r:id="rId4"/>
              </a:rPr>
              <a:t>https://</a:t>
            </a:r>
            <a:r>
              <a:rPr lang="fr-FR" sz="1400" b="1" dirty="0" smtClean="0">
                <a:latin typeface="Marianne" pitchFamily="50" charset="0"/>
                <a:hlinkClick r:id="rId4"/>
              </a:rPr>
              <a:t>www.ecologie.gouv.fr/sites/default/files/DP%20FRANCE%20RENOV.pdf</a:t>
            </a:r>
            <a:r>
              <a:rPr lang="fr-FR" sz="1400" b="1" dirty="0" smtClean="0">
                <a:latin typeface="Marianne" pitchFamily="50" charset="0"/>
              </a:rPr>
              <a:t> </a:t>
            </a:r>
            <a:endParaRPr lang="fr-FR" sz="1400" b="1" dirty="0">
              <a:latin typeface="Mariann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647280" y="322204"/>
            <a:ext cx="9070920" cy="126216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4000" b="1" dirty="0" smtClean="0"/>
              <a:t>AAP régional Vélo</a:t>
            </a:r>
            <a:endParaRPr lang="fr-FR" sz="4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55608" y="2915750"/>
            <a:ext cx="933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L’appel à projet est régionalisé. Ainsi, en Ile-de-France, les enveloppes seront dotées :</a:t>
            </a:r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  <a:p>
            <a:r>
              <a:rPr lang="fr-FR" sz="1500" dirty="0">
                <a:solidFill>
                  <a:prstClr val="black"/>
                </a:solidFill>
              </a:rPr>
              <a:t/>
            </a:r>
            <a:br>
              <a:rPr lang="fr-FR" sz="1500" dirty="0">
                <a:solidFill>
                  <a:prstClr val="black"/>
                </a:solidFill>
              </a:rPr>
            </a:br>
            <a:endParaRPr lang="fr-FR" sz="1500" dirty="0">
              <a:solidFill>
                <a:prstClr val="black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31923" y="1642472"/>
            <a:ext cx="9216777" cy="1077218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Dans le cadre de France Relance, une enveloppe de </a:t>
            </a:r>
            <a:r>
              <a:rPr lang="fr-FR" sz="1600" b="1" dirty="0">
                <a:solidFill>
                  <a:srgbClr val="92D050"/>
                </a:solidFill>
                <a:latin typeface="Marianne" pitchFamily="50" charset="0"/>
              </a:rPr>
              <a:t>150 M€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 est dédiée au financement d’aménagements cyclables et de places de stationnement sécurisés pour vélos en gare</a:t>
            </a:r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.</a:t>
            </a:r>
          </a:p>
          <a:p>
            <a:r>
              <a:rPr lang="fr-FR" sz="1600" b="1" i="1" dirty="0" smtClean="0">
                <a:solidFill>
                  <a:schemeClr val="bg1"/>
                </a:solidFill>
                <a:latin typeface="Marianne" pitchFamily="50" charset="0"/>
              </a:rPr>
              <a:t>L’Objectif </a:t>
            </a:r>
            <a:r>
              <a:rPr lang="fr-FR" sz="1600" b="1" i="1" dirty="0">
                <a:solidFill>
                  <a:schemeClr val="bg1"/>
                </a:solidFill>
                <a:latin typeface="Marianne" pitchFamily="50" charset="0"/>
              </a:rPr>
              <a:t>: accélérer la pratique cyclable en levant les freins principaux, à savoir la sécurité des cyclistes dans leurs déplacements du quotidien et la lutte contre le vol de leurs vélos</a:t>
            </a:r>
            <a:r>
              <a:rPr lang="fr-FR" sz="1600" b="1" i="1" dirty="0" smtClean="0">
                <a:solidFill>
                  <a:schemeClr val="bg1"/>
                </a:solidFill>
                <a:latin typeface="Marianne" pitchFamily="50" charset="0"/>
              </a:rPr>
              <a:t>.</a:t>
            </a:r>
            <a:endParaRPr lang="fr-FR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069" y="4593771"/>
            <a:ext cx="59046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De </a:t>
            </a:r>
            <a:r>
              <a:rPr lang="fr-FR" sz="1500" b="1" dirty="0" smtClean="0">
                <a:solidFill>
                  <a:srgbClr val="00B050"/>
                </a:solidFill>
                <a:latin typeface="Marianne" pitchFamily="50" charset="0"/>
              </a:rPr>
              <a:t>18,3 M€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 pour les aménagements cyclables.</a:t>
            </a:r>
            <a:endParaRPr lang="fr-FR" sz="1500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0840" y="3703533"/>
            <a:ext cx="90939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De </a:t>
            </a:r>
            <a:r>
              <a:rPr lang="fr-FR" sz="1500" b="1" dirty="0">
                <a:solidFill>
                  <a:srgbClr val="00B050"/>
                </a:solidFill>
                <a:latin typeface="Marianne" pitchFamily="50" charset="0"/>
              </a:rPr>
              <a:t>20,2 M€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 pour le stationnement vélo autour des gares franciliennes dont la liste est fixée par le décret suivant :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  <a:hlinkClick r:id="rId4"/>
              </a:rPr>
              <a:t>https://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  <a:hlinkClick r:id="rId4"/>
              </a:rPr>
              <a:t>www.legifrance.gouv.fr/jorf/id/JORFTEXT000043630634</a:t>
            </a:r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     Ainsi, en Essonne </a:t>
            </a:r>
            <a:r>
              <a:rPr lang="fr-FR" sz="1500" b="1" dirty="0" smtClean="0">
                <a:solidFill>
                  <a:srgbClr val="00B050"/>
                </a:solidFill>
                <a:latin typeface="Marianne" pitchFamily="50" charset="0"/>
              </a:rPr>
              <a:t>1 580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 places de vélos devront être aménagées dans </a:t>
            </a:r>
            <a:r>
              <a:rPr lang="fr-FR" sz="1500" b="1" dirty="0" smtClean="0">
                <a:solidFill>
                  <a:srgbClr val="00B050"/>
                </a:solidFill>
                <a:latin typeface="Marianne" pitchFamily="50" charset="0"/>
              </a:rPr>
              <a:t>29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 gares.</a:t>
            </a:r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07870" y="5085214"/>
            <a:ext cx="8235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smtClean="0">
                <a:solidFill>
                  <a:prstClr val="black"/>
                </a:solidFill>
                <a:latin typeface="Marianne" pitchFamily="50" charset="0"/>
              </a:rPr>
              <a:t>Cette nouvelle vague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d’AAP vise notamment à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financer les plus petits projets n’ayant pas pu être déposés au 1er relevé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2021</a:t>
            </a:r>
            <a:r>
              <a:rPr lang="fr-FR" sz="15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61899" y="5170059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007" y="5673590"/>
            <a:ext cx="81007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L’aide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demandée et accordée ne pourra être inférieure à 100 000 € par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projet.</a:t>
            </a: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61899" y="5758431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44007" y="6156109"/>
            <a:ext cx="8244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Les candidatures peuvent être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déposées entre le 19 octobre et le 31 décembre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2021.</a:t>
            </a:r>
            <a:endParaRPr lang="fr-FR" sz="1500" b="1" dirty="0" smtClean="0">
              <a:solidFill>
                <a:prstClr val="black"/>
              </a:solidFill>
            </a:endParaRP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764968" y="6240947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14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647280" y="106201"/>
            <a:ext cx="907092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000" b="1" spc="-1">
                <a:solidFill>
                  <a:srgbClr val="003D73"/>
                </a:solidFill>
                <a:latin typeface="Marianne"/>
              </a:rPr>
              <a:t>AAP AVELO 2</a:t>
            </a:r>
            <a:endParaRPr lang="fr-FR" sz="4000" spc="-1">
              <a:solidFill>
                <a:srgbClr val="003D73"/>
              </a:solidFill>
              <a:latin typeface="Marianne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504853" y="1619602"/>
            <a:ext cx="9070920" cy="3501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720" indent="-342720"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rgbClr val="009645"/>
                </a:solidFill>
                <a:latin typeface="Marianne"/>
              </a:rPr>
              <a:t>25 M€</a:t>
            </a:r>
            <a:r>
              <a:rPr lang="fr-FR" b="1" spc="-1" dirty="0">
                <a:solidFill>
                  <a:srgbClr val="000000"/>
                </a:solidFill>
                <a:latin typeface="Marianne"/>
              </a:rPr>
              <a:t> pour accompagner les territoires dans la définition, l’expérimentation et l’animation de leurs politiques cyclables. Financement entre 50 et 70 % du coût du projet selon le territoire</a:t>
            </a:r>
          </a:p>
          <a:p>
            <a:pPr marL="342720" indent="-342720"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rgbClr val="000000"/>
                </a:solidFill>
                <a:latin typeface="Marianne"/>
              </a:rPr>
              <a:t>Dépôt des dossier sur la plateforme AGIR de l’ADEME</a:t>
            </a:r>
          </a:p>
          <a:p>
            <a:pPr marL="342720" indent="-342720"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Les lauréats du 1</a:t>
            </a:r>
            <a:r>
              <a:rPr lang="fr-FR" b="1" spc="-1" baseline="101000" dirty="0" smtClean="0">
                <a:solidFill>
                  <a:srgbClr val="000000"/>
                </a:solidFill>
                <a:latin typeface="Marianne"/>
              </a:rPr>
              <a:t>er</a:t>
            </a: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 </a:t>
            </a:r>
            <a:r>
              <a:rPr lang="fr-FR" b="1" spc="-1" dirty="0">
                <a:solidFill>
                  <a:srgbClr val="000000"/>
                </a:solidFill>
                <a:latin typeface="Marianne"/>
              </a:rPr>
              <a:t>AAP </a:t>
            </a: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ont été annoncés en septembre 2021</a:t>
            </a:r>
            <a:endParaRPr lang="fr-FR" b="1" spc="-1" dirty="0">
              <a:solidFill>
                <a:srgbClr val="000000"/>
              </a:solidFill>
              <a:latin typeface="Marianne"/>
            </a:endParaRPr>
          </a:p>
          <a:p>
            <a:pPr marL="342720" indent="-342720"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Un 2</a:t>
            </a:r>
            <a:r>
              <a:rPr lang="fr-FR" b="1" spc="-1" baseline="101000" dirty="0" smtClean="0">
                <a:solidFill>
                  <a:srgbClr val="000000"/>
                </a:solidFill>
                <a:latin typeface="Marianne"/>
              </a:rPr>
              <a:t>e</a:t>
            </a: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 </a:t>
            </a:r>
            <a:r>
              <a:rPr lang="fr-FR" b="1" spc="-1" dirty="0">
                <a:solidFill>
                  <a:srgbClr val="000000"/>
                </a:solidFill>
                <a:latin typeface="Marianne"/>
              </a:rPr>
              <a:t>AAP </a:t>
            </a:r>
            <a:r>
              <a:rPr lang="fr-FR" b="1" spc="-1" dirty="0" smtClean="0">
                <a:solidFill>
                  <a:srgbClr val="000000"/>
                </a:solidFill>
                <a:latin typeface="Marianne"/>
              </a:rPr>
              <a:t>sera publié en fin d’année 2021.</a:t>
            </a:r>
            <a:endParaRPr lang="fr-FR" b="1" spc="-1" dirty="0">
              <a:solidFill>
                <a:srgbClr val="000000"/>
              </a:solidFill>
              <a:latin typeface="Marianne"/>
            </a:endParaRPr>
          </a:p>
          <a:p>
            <a:pPr marL="342720" indent="-342720"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b="1" spc="-1" dirty="0">
              <a:solidFill>
                <a:srgbClr val="000000"/>
              </a:solidFill>
              <a:latin typeface="Marianne"/>
            </a:endParaRPr>
          </a:p>
        </p:txBody>
      </p:sp>
      <p:graphicFrame>
        <p:nvGraphicFramePr>
          <p:cNvPr id="531" name="Table 3"/>
          <p:cNvGraphicFramePr/>
          <p:nvPr>
            <p:extLst>
              <p:ext uri="{D42A27DB-BD31-4B8C-83A1-F6EECF244321}">
                <p14:modId xmlns:p14="http://schemas.microsoft.com/office/powerpoint/2010/main" val="1350977046"/>
              </p:ext>
            </p:extLst>
          </p:nvPr>
        </p:nvGraphicFramePr>
        <p:xfrm>
          <a:off x="1765711" y="4339996"/>
          <a:ext cx="5903280" cy="2316480"/>
        </p:xfrm>
        <a:graphic>
          <a:graphicData uri="http://schemas.openxmlformats.org/drawingml/2006/table">
            <a:tbl>
              <a:tblPr/>
              <a:tblGrid>
                <a:gridCol w="295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Axe 1</a:t>
                      </a: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Soutenir la construction d’une stratégie de développement d’aménagements cyclables via le financement d’études</a:t>
                      </a:r>
                    </a:p>
                  </a:txBody>
                  <a:tcPr marL="90000" marR="90000">
                    <a:lnL w="14400">
                      <a:solidFill>
                        <a:srgbClr val="009645"/>
                      </a:solidFill>
                    </a:lnL>
                    <a:lnR w="14400">
                      <a:solidFill>
                        <a:srgbClr val="009645"/>
                      </a:solidFill>
                    </a:lnR>
                    <a:lnT w="14400">
                      <a:solidFill>
                        <a:srgbClr val="009645"/>
                      </a:solidFill>
                    </a:lnT>
                    <a:lnB w="14400">
                      <a:solidFill>
                        <a:srgbClr val="00964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Axe 2 </a:t>
                      </a:r>
                      <a:endParaRPr lang="fr-FR" sz="14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Soutenir l’expérimentation de services vélo dans les territoires 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9645"/>
                      </a:solidFill>
                    </a:lnL>
                    <a:lnR w="14400">
                      <a:solidFill>
                        <a:srgbClr val="009645"/>
                      </a:solidFill>
                    </a:lnR>
                    <a:lnT w="14400">
                      <a:solidFill>
                        <a:srgbClr val="009645"/>
                      </a:solidFill>
                    </a:lnT>
                    <a:lnB w="14400">
                      <a:solidFill>
                        <a:srgbClr val="00964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Axe 3 </a:t>
                      </a:r>
                      <a:endParaRPr lang="fr-FR" sz="14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Soutenir l’animation et la promotion de politiques cyclables intégrées à l’échelle du territoire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9645"/>
                      </a:solidFill>
                    </a:lnL>
                    <a:lnR w="14400">
                      <a:solidFill>
                        <a:srgbClr val="009645"/>
                      </a:solidFill>
                    </a:lnR>
                    <a:lnT w="14400">
                      <a:solidFill>
                        <a:srgbClr val="009645"/>
                      </a:solidFill>
                    </a:lnT>
                    <a:lnB w="14400">
                      <a:solidFill>
                        <a:srgbClr val="00964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Axe 4 </a:t>
                      </a:r>
                      <a:endParaRPr lang="fr-FR" sz="14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Soutenir l’ingénierie territoriale pour mettre en œuvre une politique cyclable intégrée à l’échelle du territoire </a:t>
                      </a:r>
                      <a:endParaRPr lang="fr-FR" sz="1400" b="0" strike="noStrike" spc="-1" dirty="0"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9645"/>
                      </a:solidFill>
                    </a:lnL>
                    <a:lnR w="14400">
                      <a:solidFill>
                        <a:srgbClr val="009645"/>
                      </a:solidFill>
                    </a:lnR>
                    <a:lnT w="14400">
                      <a:solidFill>
                        <a:srgbClr val="009645"/>
                      </a:solidFill>
                    </a:lnT>
                    <a:lnB w="14400">
                      <a:solidFill>
                        <a:srgbClr val="00964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7" t="18274" r="10599" b="18303"/>
          <a:stretch/>
        </p:blipFill>
        <p:spPr>
          <a:xfrm>
            <a:off x="1759330" y="182389"/>
            <a:ext cx="693223" cy="897112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15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108683" y="2801527"/>
            <a:ext cx="1682486" cy="1939065"/>
            <a:chOff x="7632600" y="5107433"/>
            <a:chExt cx="1682486" cy="1939066"/>
          </a:xfrm>
        </p:grpSpPr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632600" y="5107433"/>
              <a:ext cx="1538470" cy="153847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Marianne" panose="02000000000000000000" pitchFamily="50" charset="0"/>
                </a:rPr>
                <a:t>1</a:t>
              </a:r>
              <a:r>
                <a:rPr lang="fr-FR" sz="1200" b="1" baseline="30000" dirty="0" smtClean="0">
                  <a:solidFill>
                    <a:schemeClr val="bg1"/>
                  </a:solidFill>
                  <a:latin typeface="Marianne" panose="02000000000000000000" pitchFamily="50" charset="0"/>
                </a:rPr>
                <a:t>ère</a:t>
              </a:r>
              <a:r>
                <a:rPr lang="fr-FR" sz="1200" b="1" dirty="0" smtClean="0">
                  <a:solidFill>
                    <a:schemeClr val="bg1"/>
                  </a:solidFill>
                  <a:latin typeface="Marianne" panose="02000000000000000000" pitchFamily="50" charset="0"/>
                </a:rPr>
                <a:t> vague AAP</a:t>
              </a:r>
            </a:p>
            <a:p>
              <a:pPr algn="ctr"/>
              <a:endParaRPr lang="fr-FR" sz="1200" b="1" dirty="0">
                <a:solidFill>
                  <a:schemeClr val="bg1"/>
                </a:solidFill>
                <a:latin typeface="Marianne" panose="02000000000000000000" pitchFamily="50" charset="0"/>
              </a:endParaRPr>
            </a:p>
            <a:p>
              <a:pPr algn="ctr"/>
              <a:endParaRPr lang="fr-FR" sz="1200" b="1" dirty="0" smtClean="0">
                <a:solidFill>
                  <a:schemeClr val="bg1"/>
                </a:solidFill>
                <a:latin typeface="Marianne" panose="02000000000000000000" pitchFamily="50" charset="0"/>
              </a:endParaRPr>
            </a:p>
            <a:p>
              <a:pPr algn="ctr"/>
              <a:endParaRPr lang="fr-FR" sz="1200" b="1" dirty="0">
                <a:solidFill>
                  <a:schemeClr val="bg1"/>
                </a:solidFill>
                <a:latin typeface="Marianne" panose="02000000000000000000" pitchFamily="50" charset="0"/>
              </a:endParaRPr>
            </a:p>
            <a:p>
              <a:pPr algn="ctr"/>
              <a:endParaRPr lang="fr-FR" sz="1200" b="1" dirty="0" smtClean="0">
                <a:solidFill>
                  <a:schemeClr val="bg1"/>
                </a:solidFill>
                <a:latin typeface="Marianne" panose="02000000000000000000" pitchFamily="50" charset="0"/>
              </a:endParaRPr>
            </a:p>
            <a:p>
              <a:pPr algn="ctr"/>
              <a:endParaRPr lang="fr-FR" sz="1200" b="1" dirty="0">
                <a:solidFill>
                  <a:schemeClr val="bg1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776616" y="5508029"/>
              <a:ext cx="1538470" cy="153847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169B6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Marianne" panose="02000000000000000000" pitchFamily="50" charset="0"/>
                </a:rPr>
                <a:t>Sur 18 lauréats en Ile-de-France, 8 lauréats en Essonne</a:t>
              </a:r>
              <a:endParaRPr lang="fr-FR" sz="1200" b="1" dirty="0">
                <a:solidFill>
                  <a:schemeClr val="bg1"/>
                </a:solidFill>
                <a:latin typeface="Marianne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6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940791" y="0"/>
            <a:ext cx="7469807" cy="1425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002060"/>
                </a:solidFill>
                <a:latin typeface="Marianne" pitchFamily="50" charset="0"/>
              </a:rPr>
              <a:t>Une nouvelle aide pour accélérer la transition écologique des artisans, commerçants et indépendants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523892" y="1456417"/>
            <a:ext cx="8882946" cy="523220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Marianne" pitchFamily="50" charset="0"/>
              </a:rPr>
              <a:t>Le 5 juillet, le Gouvernement a annoncé un accompagnement de 15 millions d’euros afin de proposer des diagnostics gratuits aux TPE et PME et favoriser et accélérer leur transition écologique.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4232" y="2268452"/>
            <a:ext cx="8856983" cy="195947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fr-FR" sz="1600" b="1" dirty="0" smtClean="0"/>
              <a:t>	L’aide : un diagnostic </a:t>
            </a:r>
            <a:r>
              <a:rPr lang="fr-FR" sz="1600" b="1" dirty="0"/>
              <a:t>individuel </a:t>
            </a:r>
            <a:r>
              <a:rPr lang="fr-FR" sz="1600" b="1" dirty="0" smtClean="0"/>
              <a:t>gratuit</a:t>
            </a:r>
            <a:r>
              <a:rPr lang="fr-FR" sz="1600" b="1" dirty="0"/>
              <a:t> </a:t>
            </a:r>
            <a:r>
              <a:rPr lang="fr-FR" sz="1600" b="1" dirty="0" smtClean="0"/>
              <a:t>pour les TPE et PME.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		Réalisé par un </a:t>
            </a:r>
            <a:r>
              <a:rPr lang="fr-FR" sz="1600" b="1" dirty="0"/>
              <a:t>conseiller d’une Chambre des métiers et de l’artisanat (CMA) ou d’une Chambre de commerce et d’industrie (CCI</a:t>
            </a:r>
            <a:r>
              <a:rPr lang="fr-FR" sz="1600" b="1" dirty="0" smtClean="0"/>
              <a:t>).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			L’objectif : </a:t>
            </a:r>
            <a:r>
              <a:rPr lang="fr-FR" sz="1600" b="1" dirty="0"/>
              <a:t>Mesurer la maturité écologique de l’entreprise pour déterminer un plan d’actions concret que l’entreprise pourra mettre en œuvre</a:t>
            </a:r>
            <a:r>
              <a:rPr lang="fr-FR" sz="1600" b="1" dirty="0" smtClean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2646" y="6008182"/>
            <a:ext cx="8880154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Marianne" pitchFamily="50" charset="0"/>
              </a:rPr>
              <a:t>Au total : </a:t>
            </a:r>
            <a:r>
              <a:rPr lang="fr-FR" sz="1400" b="1" dirty="0" smtClean="0">
                <a:solidFill>
                  <a:schemeClr val="bg1"/>
                </a:solidFill>
                <a:latin typeface="Marianne" pitchFamily="50" charset="0"/>
              </a:rPr>
              <a:t>15 </a:t>
            </a:r>
            <a:r>
              <a:rPr lang="fr-FR" sz="1400" b="1" dirty="0">
                <a:solidFill>
                  <a:schemeClr val="bg1"/>
                </a:solidFill>
                <a:latin typeface="Marianne" pitchFamily="50" charset="0"/>
              </a:rPr>
              <a:t>millions d’euros alloués par France </a:t>
            </a:r>
            <a:r>
              <a:rPr lang="fr-FR" sz="1400" b="1" dirty="0" smtClean="0">
                <a:solidFill>
                  <a:schemeClr val="bg1"/>
                </a:solidFill>
                <a:latin typeface="Marianne" pitchFamily="50" charset="0"/>
              </a:rPr>
              <a:t>Relance afin de réaliser 35 </a:t>
            </a:r>
            <a:r>
              <a:rPr lang="fr-FR" sz="1400" b="1" dirty="0">
                <a:solidFill>
                  <a:schemeClr val="bg1"/>
                </a:solidFill>
                <a:latin typeface="Marianne" pitchFamily="50" charset="0"/>
              </a:rPr>
              <a:t>000 diagnostics et 10 000 actions </a:t>
            </a:r>
            <a:r>
              <a:rPr lang="fr-FR" sz="1400" b="1" dirty="0" smtClean="0">
                <a:solidFill>
                  <a:schemeClr val="bg1"/>
                </a:solidFill>
                <a:latin typeface="Marianne" pitchFamily="50" charset="0"/>
              </a:rPr>
              <a:t>d’accompagnement</a:t>
            </a:r>
            <a:endParaRPr lang="fr-FR" sz="1400" b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9856" y="4427910"/>
            <a:ext cx="8856983" cy="136815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fr-FR" sz="1600" b="1" dirty="0"/>
              <a:t>D</a:t>
            </a:r>
            <a:r>
              <a:rPr lang="fr-FR" sz="1600" b="1" dirty="0" smtClean="0"/>
              <a:t>es </a:t>
            </a:r>
            <a:r>
              <a:rPr lang="fr-FR" sz="1600" b="1" dirty="0"/>
              <a:t>mesures complémentaires </a:t>
            </a:r>
            <a:r>
              <a:rPr lang="fr-FR" sz="1600" b="1" dirty="0" smtClean="0"/>
              <a:t>pour valoriser </a:t>
            </a:r>
            <a:r>
              <a:rPr lang="fr-FR" sz="1600" b="1" dirty="0"/>
              <a:t>les démarches des entreprises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Recherche d’un financement </a:t>
            </a:r>
            <a:r>
              <a:rPr lang="fr-FR" sz="16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Optimisation </a:t>
            </a:r>
            <a:r>
              <a:rPr lang="fr-FR" sz="1600" b="1" dirty="0"/>
              <a:t>de leur mode de production ou de fonctionnement </a:t>
            </a:r>
            <a:r>
              <a:rPr lang="fr-FR" sz="1600" b="1" dirty="0" smtClean="0"/>
              <a:t>;</a:t>
            </a: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Engagement d’une </a:t>
            </a:r>
            <a:r>
              <a:rPr lang="fr-FR" sz="1600" b="1" dirty="0" smtClean="0"/>
              <a:t>démarche </a:t>
            </a:r>
            <a:r>
              <a:rPr lang="fr-FR" sz="1600" b="1" dirty="0"/>
              <a:t>de reconnaissance environnementale individuelle ou </a:t>
            </a:r>
            <a:r>
              <a:rPr lang="fr-FR" sz="1600" b="1" dirty="0" smtClean="0"/>
              <a:t>collective (label Envol, </a:t>
            </a:r>
            <a:r>
              <a:rPr lang="fr-FR" sz="1600" b="1" dirty="0" err="1" smtClean="0"/>
              <a:t>Imprim’vert</a:t>
            </a:r>
            <a:r>
              <a:rPr lang="fr-FR" sz="1600" b="1" dirty="0" smtClean="0"/>
              <a:t>, Eco-défis, </a:t>
            </a:r>
            <a:r>
              <a:rPr lang="fr-FR" sz="1600" b="1" dirty="0" err="1" smtClean="0"/>
              <a:t>Répar’acteurs</a:t>
            </a:r>
            <a:r>
              <a:rPr lang="fr-FR" sz="1600" b="1" dirty="0" smtClean="0"/>
              <a:t>, etc.)</a:t>
            </a:r>
            <a:endParaRPr lang="fr-FR" sz="1600" b="1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1127818" y="2339681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2063922" y="2840014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3002968" y="3560089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16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40784" y="6588159"/>
            <a:ext cx="7195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200" b="1" dirty="0" smtClean="0"/>
              <a:t>Plus d’informations sur</a:t>
            </a:r>
          </a:p>
          <a:p>
            <a:pPr marL="0" lvl="1" algn="ctr"/>
            <a:r>
              <a:rPr lang="fr-FR" sz="1200" b="1" dirty="0" smtClean="0">
                <a:latin typeface="Marianne" pitchFamily="50" charset="0"/>
                <a:hlinkClick r:id="rId3"/>
              </a:rPr>
              <a:t>https</a:t>
            </a:r>
            <a:r>
              <a:rPr lang="fr-FR" sz="1200" b="1" dirty="0">
                <a:latin typeface="Marianne" pitchFamily="50" charset="0"/>
                <a:hlinkClick r:id="rId3"/>
              </a:rPr>
              <a:t>://www.economie.gouv.fr/plan-de-relance/nouvelle-aide-accelerer-transition-ecologique-artisans-commercants#</a:t>
            </a:r>
            <a:endParaRPr lang="fr-FR" sz="1200" b="1" dirty="0">
              <a:solidFill>
                <a:srgbClr val="002060"/>
              </a:solidFill>
              <a:latin typeface="Marianne" pitchFamily="50" charset="0"/>
            </a:endParaRPr>
          </a:p>
          <a:p>
            <a:pPr algn="ctr"/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5411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96282" y="179445"/>
            <a:ext cx="9070920" cy="1331333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600" b="1" dirty="0" smtClean="0"/>
              <a:t>Dispositifs en cours et à venir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1052" r="46440" b="16825"/>
          <a:stretch/>
        </p:blipFill>
        <p:spPr bwMode="auto">
          <a:xfrm>
            <a:off x="3744168" y="1980111"/>
            <a:ext cx="6192688" cy="393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3768" y="1980111"/>
            <a:ext cx="35349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Marianne" pitchFamily="50" charset="0"/>
              </a:rPr>
              <a:t>France Relance comporte encore de nombreux dispositifs ouverts, sur ses trois volets (compétitivité, transition écologique et cohésion).</a:t>
            </a:r>
          </a:p>
          <a:p>
            <a:pPr algn="ctr"/>
            <a:endParaRPr lang="fr-FR" b="1" dirty="0">
              <a:solidFill>
                <a:srgbClr val="002060"/>
              </a:solidFill>
              <a:latin typeface="Marianne" pitchFamily="50" charset="0"/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  <a:latin typeface="Marianne" pitchFamily="50" charset="0"/>
              </a:rPr>
              <a:t>Cette lettre d’information en présente une sélection, pertinente pour le territoire.</a:t>
            </a:r>
          </a:p>
          <a:p>
            <a:pPr algn="ctr"/>
            <a:endParaRPr lang="fr-FR" b="1" dirty="0">
              <a:solidFill>
                <a:srgbClr val="002060"/>
              </a:solidFill>
              <a:latin typeface="Marianne" pitchFamily="50" charset="0"/>
            </a:endParaRPr>
          </a:p>
          <a:p>
            <a:pPr algn="ctr"/>
            <a:r>
              <a:rPr lang="fr-FR" b="1" dirty="0" smtClean="0">
                <a:solidFill>
                  <a:srgbClr val="002060"/>
                </a:solidFill>
                <a:latin typeface="Marianne" pitchFamily="50" charset="0"/>
              </a:rPr>
              <a:t>La liste complète des AAP en cours et à venir est disponible sur </a:t>
            </a:r>
            <a:r>
              <a:rPr lang="fr-FR" b="1" dirty="0">
                <a:solidFill>
                  <a:srgbClr val="002060"/>
                </a:solidFill>
                <a:latin typeface="Marianne" pitchFamily="50" charset="0"/>
                <a:hlinkClick r:id="rId5"/>
              </a:rPr>
              <a:t>https://</a:t>
            </a:r>
            <a:r>
              <a:rPr lang="fr-FR" b="1" dirty="0" smtClean="0">
                <a:solidFill>
                  <a:srgbClr val="002060"/>
                </a:solidFill>
                <a:latin typeface="Marianne" pitchFamily="50" charset="0"/>
                <a:hlinkClick r:id="rId5"/>
              </a:rPr>
              <a:t>www.economie.gouv.fr/plan-de-relance/appels-projets</a:t>
            </a:r>
            <a:endParaRPr lang="fr-FR" b="1" dirty="0" smtClean="0">
              <a:solidFill>
                <a:srgbClr val="002060"/>
              </a:solidFill>
              <a:latin typeface="Marianne" pitchFamily="50" charset="0"/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 algn="r"/>
            <a:fld id="{1FD328AD-F10C-4F39-8415-FB101D0A4658}" type="slidenum">
              <a:rPr lang="fr-FR" smtClean="0">
                <a:latin typeface="Marianne" pitchFamily="50" charset="0"/>
              </a:rPr>
              <a:pPr lvl="0" algn="r"/>
              <a:t>2</a:t>
            </a:fld>
            <a:endParaRPr lang="fr-FR" dirty="0">
              <a:latin typeface="Marianne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96282" y="3114171"/>
            <a:ext cx="9070920" cy="1331333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600" b="1" dirty="0" smtClean="0"/>
              <a:t>Volet compétitivité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 algn="r"/>
            <a:fld id="{1FD328AD-F10C-4F39-8415-FB101D0A4658}" type="slidenum">
              <a:rPr lang="fr-FR" smtClean="0">
                <a:latin typeface="Marianne" pitchFamily="50" charset="0"/>
              </a:rPr>
              <a:pPr lvl="0" algn="r"/>
              <a:t>3</a:t>
            </a:fld>
            <a:endParaRPr lang="fr-FR" dirty="0">
              <a:latin typeface="Marianne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863848" y="104400"/>
            <a:ext cx="7849056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2800" b="1" spc="-1" dirty="0" smtClean="0">
                <a:solidFill>
                  <a:srgbClr val="003D73"/>
                </a:solidFill>
                <a:latin typeface="Marianne"/>
              </a:rPr>
              <a:t>Chèques Relance Export</a:t>
            </a:r>
            <a:endParaRPr lang="fr-FR" sz="2800" spc="-1" dirty="0">
              <a:solidFill>
                <a:srgbClr val="003D73"/>
              </a:solidFill>
              <a:latin typeface="Marianne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1224000" y="2232000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2808362" y="3743281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4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50906" y="1619597"/>
            <a:ext cx="8568952" cy="132343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</a:t>
            </a:r>
            <a:r>
              <a:rPr lang="fr-FR" sz="2000" dirty="0"/>
              <a:t>Chèque Relance Export prend en charge 50 %, dans la limite d’un plafond (compris entre 1 500€ et 2 500€ selon les prestations), des dépenses éligibles (avec un plancher de valeur de 500 euros) d’une prestation </a:t>
            </a:r>
            <a:r>
              <a:rPr lang="fr-FR" sz="2000" b="1" dirty="0"/>
              <a:t>d’accompagnement à l’international pour les PME et ETI françaises. </a:t>
            </a:r>
            <a:endParaRPr lang="fr-FR" sz="20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50906" y="5539967"/>
            <a:ext cx="849223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Le dispositif </a:t>
            </a:r>
            <a:r>
              <a:rPr lang="fr-FR" sz="2000" b="1" dirty="0">
                <a:solidFill>
                  <a:schemeClr val="bg1"/>
                </a:solidFill>
              </a:rPr>
              <a:t>C</a:t>
            </a:r>
            <a:r>
              <a:rPr lang="fr-FR" sz="2000" b="1" dirty="0" smtClean="0">
                <a:solidFill>
                  <a:schemeClr val="bg1"/>
                </a:solidFill>
              </a:rPr>
              <a:t>hèque Relance Export est prolongé jusqu’au 30 juin 2022.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9785" y="6300117"/>
            <a:ext cx="837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Plus d’informations sont disponibles sur </a:t>
            </a:r>
            <a:r>
              <a:rPr lang="fr-FR" dirty="0">
                <a:hlinkClick r:id="rId3"/>
              </a:rPr>
              <a:t>https://www.teamfrance-export.fr/solutions/cheque-relance-export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0906" y="3412246"/>
            <a:ext cx="8568952" cy="1015663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Cette mesure s’inscrit dans une série de mesure visant à </a:t>
            </a:r>
            <a:r>
              <a:rPr lang="fr-FR" sz="2000" b="1" dirty="0"/>
              <a:t>renforcer la force de frappe des entreprises françaises à l’international dans le contexte de reprise de l’activité et de concurrence étrangère accrue. </a:t>
            </a:r>
          </a:p>
        </p:txBody>
      </p:sp>
    </p:spTree>
    <p:extLst>
      <p:ext uri="{BB962C8B-B14F-4D97-AF65-F5344CB8AC3E}">
        <p14:creationId xmlns:p14="http://schemas.microsoft.com/office/powerpoint/2010/main" val="17818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5305116" y="2756043"/>
            <a:ext cx="4529472" cy="3688090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04863" y="3368111"/>
            <a:ext cx="4555712" cy="2520280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ot"/>
          </a:ln>
        </p:spPr>
        <p:txBody>
          <a:bodyPr wrap="square" rtlCol="0">
            <a:noAutofit/>
          </a:bodyPr>
          <a:lstStyle/>
          <a:p>
            <a:endParaRPr lang="fr-FR" dirty="0"/>
          </a:p>
        </p:txBody>
      </p:sp>
      <p:sp>
        <p:nvSpPr>
          <p:cNvPr id="503" name="TextShape 1"/>
          <p:cNvSpPr txBox="1"/>
          <p:nvPr/>
        </p:nvSpPr>
        <p:spPr>
          <a:xfrm>
            <a:off x="1314540" y="107429"/>
            <a:ext cx="7488904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2400" b="1" spc="-1" dirty="0" err="1" smtClean="0">
                <a:solidFill>
                  <a:srgbClr val="003D73"/>
                </a:solidFill>
                <a:latin typeface="Marianne"/>
              </a:rPr>
              <a:t>FranceNum</a:t>
            </a:r>
            <a:endParaRPr lang="fr-FR" sz="2400" b="1" spc="-1" dirty="0">
              <a:solidFill>
                <a:srgbClr val="003D73"/>
              </a:solidFill>
              <a:latin typeface="Marianne"/>
            </a:endParaRPr>
          </a:p>
          <a:p>
            <a:pPr algn="ctr"/>
            <a:r>
              <a:rPr lang="fr-FR" sz="2400" b="1" spc="-1" dirty="0" smtClean="0">
                <a:solidFill>
                  <a:srgbClr val="003D73"/>
                </a:solidFill>
                <a:latin typeface="Marianne"/>
              </a:rPr>
              <a:t>Renforcer l’accompagnement de la transition numérique</a:t>
            </a:r>
          </a:p>
        </p:txBody>
      </p:sp>
      <p:sp>
        <p:nvSpPr>
          <p:cNvPr id="504" name="CustomShape 2"/>
          <p:cNvSpPr/>
          <p:nvPr/>
        </p:nvSpPr>
        <p:spPr>
          <a:xfrm>
            <a:off x="1224000" y="2232000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3"/>
          <p:cNvSpPr/>
          <p:nvPr/>
        </p:nvSpPr>
        <p:spPr>
          <a:xfrm>
            <a:off x="2808362" y="3743281"/>
            <a:ext cx="1810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5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87786" y="2195661"/>
            <a:ext cx="4526935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France </a:t>
            </a:r>
            <a:r>
              <a:rPr lang="fr-FR" sz="1400" b="1" dirty="0" err="1">
                <a:solidFill>
                  <a:schemeClr val="bg1"/>
                </a:solidFill>
              </a:rPr>
              <a:t>Num</a:t>
            </a:r>
            <a:r>
              <a:rPr lang="fr-FR" sz="1400" b="1" dirty="0">
                <a:solidFill>
                  <a:schemeClr val="bg1"/>
                </a:solidFill>
              </a:rPr>
              <a:t>, grâce à France relance, propose des accompagnements pour aider les TPE et PME à débuter avec les outils numériques ou à mieux les utiliser pour maintenir ou développer leur activité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8061" y="6657091"/>
            <a:ext cx="484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Plus d’informations sur </a:t>
            </a:r>
            <a:r>
              <a:rPr lang="fr-FR" sz="1000" b="1" dirty="0">
                <a:hlinkClick r:id="rId3"/>
              </a:rPr>
              <a:t>https://</a:t>
            </a:r>
            <a:r>
              <a:rPr lang="fr-FR" sz="1000" b="1" dirty="0" smtClean="0">
                <a:hlinkClick r:id="rId3"/>
              </a:rPr>
              <a:t>www.francenum.gouv.fr/comprendre-le-numerique/accompagnements-actions-france-num-des-formations-gratuites-pour</a:t>
            </a:r>
            <a:r>
              <a:rPr lang="fr-FR" sz="1000" b="1" dirty="0" smtClean="0"/>
              <a:t> </a:t>
            </a:r>
          </a:p>
        </p:txBody>
      </p:sp>
      <p:sp>
        <p:nvSpPr>
          <p:cNvPr id="19" name="TextShape 1"/>
          <p:cNvSpPr txBox="1"/>
          <p:nvPr/>
        </p:nvSpPr>
        <p:spPr>
          <a:xfrm>
            <a:off x="150534" y="1187549"/>
            <a:ext cx="4710042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1400" b="1" spc="-1" dirty="0" smtClean="0">
                <a:solidFill>
                  <a:srgbClr val="00B050"/>
                </a:solidFill>
                <a:latin typeface="Marianne"/>
              </a:rPr>
              <a:t>Des formations gratuites pour expérimenter le numérique</a:t>
            </a:r>
            <a:endParaRPr lang="fr-FR" sz="1400" spc="-1" dirty="0">
              <a:solidFill>
                <a:srgbClr val="00B050"/>
              </a:solidFill>
              <a:latin typeface="Marianne"/>
            </a:endParaRPr>
          </a:p>
        </p:txBody>
      </p:sp>
      <p:sp>
        <p:nvSpPr>
          <p:cNvPr id="21" name="TextShape 1"/>
          <p:cNvSpPr txBox="1"/>
          <p:nvPr/>
        </p:nvSpPr>
        <p:spPr>
          <a:xfrm>
            <a:off x="5184328" y="1115541"/>
            <a:ext cx="4509858" cy="124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1400" b="1" spc="-1" dirty="0" smtClean="0">
                <a:solidFill>
                  <a:srgbClr val="00B050"/>
                </a:solidFill>
                <a:latin typeface="Marianne"/>
              </a:rPr>
              <a:t>Aides financières </a:t>
            </a:r>
            <a:endParaRPr lang="fr-FR" sz="1400" spc="-1" dirty="0">
              <a:solidFill>
                <a:srgbClr val="00B050"/>
              </a:solidFill>
              <a:latin typeface="Marianne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44368" y="6641703"/>
            <a:ext cx="434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Plus d’informations sur </a:t>
            </a:r>
            <a:r>
              <a:rPr lang="fr-FR" sz="1000" b="1" dirty="0">
                <a:hlinkClick r:id="rId4"/>
              </a:rPr>
              <a:t>https://</a:t>
            </a:r>
            <a:r>
              <a:rPr lang="fr-FR" sz="1000" b="1" dirty="0" smtClean="0">
                <a:hlinkClick r:id="rId4"/>
              </a:rPr>
              <a:t>www.francenum.gouv.fr/comprendre-le-numerique/quelles-sont-les-aides-financieres-pour-se-former-au-numerique</a:t>
            </a:r>
            <a:r>
              <a:rPr lang="fr-FR" sz="1000" b="1" dirty="0" smtClean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05116" y="2123653"/>
            <a:ext cx="4529472" cy="5232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Plusieurs aides financières sont disponibles pour soutenir la transition numérique des entreprises. En particulier :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7785" y="6012088"/>
            <a:ext cx="457279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Tous </a:t>
            </a:r>
            <a:r>
              <a:rPr lang="fr-FR" sz="1400" b="1" i="1" dirty="0"/>
              <a:t>les secteurs d’activités sont </a:t>
            </a:r>
            <a:r>
              <a:rPr lang="fr-FR" sz="1400" b="1" i="1" dirty="0" smtClean="0"/>
              <a:t>éligibles.</a:t>
            </a:r>
            <a:endParaRPr lang="fr-FR" sz="1400" b="1" i="1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83510" y="3491807"/>
            <a:ext cx="4468777" cy="2637555"/>
            <a:chOff x="486203" y="3491805"/>
            <a:chExt cx="4468777" cy="2637555"/>
          </a:xfrm>
        </p:grpSpPr>
        <p:sp>
          <p:nvSpPr>
            <p:cNvPr id="6" name="ZoneTexte 5"/>
            <p:cNvSpPr txBox="1"/>
            <p:nvPr/>
          </p:nvSpPr>
          <p:spPr>
            <a:xfrm>
              <a:off x="486203" y="3491805"/>
              <a:ext cx="4320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Deux types d’accompagnement sont proposés :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503280" y="3822444"/>
              <a:ext cx="4451700" cy="2306916"/>
              <a:chOff x="503280" y="3822444"/>
              <a:chExt cx="4451700" cy="2306916"/>
            </a:xfrm>
          </p:grpSpPr>
          <p:sp>
            <p:nvSpPr>
              <p:cNvPr id="507" name="CustomShape 5"/>
              <p:cNvSpPr/>
              <p:nvPr/>
            </p:nvSpPr>
            <p:spPr>
              <a:xfrm>
                <a:off x="503280" y="4048200"/>
                <a:ext cx="4451700" cy="20811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ZoneTexte 19"/>
              <p:cNvSpPr txBox="1"/>
              <p:nvPr/>
            </p:nvSpPr>
            <p:spPr>
              <a:xfrm>
                <a:off x="863849" y="3822444"/>
                <a:ext cx="39427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La sensibilisation, formation centrée sur des difficultés opérationnelles pouvant être résolues par des solutions ou des usages numériques spécifiques.</a:t>
                </a:r>
                <a:endParaRPr lang="fr-FR" sz="1400" dirty="0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675482" y="4708334"/>
              <a:ext cx="3860773" cy="954107"/>
              <a:chOff x="675482" y="4708334"/>
              <a:chExt cx="3860773" cy="954107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863848" y="4708334"/>
                <a:ext cx="36724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L’accompagnement-action </a:t>
                </a:r>
                <a:r>
                  <a:rPr lang="fr-FR" sz="1400" b="1" dirty="0"/>
                  <a:t>qui permet de tester des outils et des usages dans le contexte de l’entreprise et d’échanger avec les formateurs et les autres entreprises en apprentissage. </a:t>
                </a: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>
                <a:off x="675482" y="4776551"/>
                <a:ext cx="192153" cy="192153"/>
              </a:xfrm>
              <a:prstGeom prst="ellipse">
                <a:avLst/>
              </a:prstGeom>
              <a:noFill/>
              <a:ln>
                <a:solidFill>
                  <a:srgbClr val="169B6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 sz="1200" dirty="0">
                  <a:solidFill>
                    <a:srgbClr val="004586"/>
                  </a:solidFill>
                  <a:latin typeface="Marianne" panose="02000000000000000000" pitchFamily="50" charset="0"/>
                </a:endParaRPr>
              </a:p>
            </p:txBody>
          </p:sp>
        </p:grpSp>
      </p:grpSp>
      <p:sp>
        <p:nvSpPr>
          <p:cNvPr id="31" name="Ellipse 30"/>
          <p:cNvSpPr>
            <a:spLocks noChangeAspect="1"/>
          </p:cNvSpPr>
          <p:nvPr/>
        </p:nvSpPr>
        <p:spPr>
          <a:xfrm>
            <a:off x="478560" y="3949726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414740" y="2756043"/>
            <a:ext cx="4162076" cy="3688090"/>
            <a:chOff x="5558756" y="2756043"/>
            <a:chExt cx="4162076" cy="3688090"/>
          </a:xfrm>
        </p:grpSpPr>
        <p:sp>
          <p:nvSpPr>
            <p:cNvPr id="7" name="ZoneTexte 6"/>
            <p:cNvSpPr txBox="1"/>
            <p:nvPr/>
          </p:nvSpPr>
          <p:spPr>
            <a:xfrm>
              <a:off x="5750909" y="2756043"/>
              <a:ext cx="39699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Le </a:t>
              </a:r>
              <a:r>
                <a:rPr lang="fr-FR" sz="1400" b="1" dirty="0"/>
                <a:t>Compte personnel de formation (CPF) </a:t>
              </a:r>
              <a:r>
                <a:rPr lang="fr-FR" sz="1400" dirty="0"/>
                <a:t>est un dispositif qui permet à tous les actifs en France de bénéficier d’un crédit en euros. Chaque année une personne active et qualifiée voit son compte CPF crédité de 500€. Ce montant est porté à 800€ pour les actifs non qualifiés </a:t>
              </a:r>
              <a:r>
                <a:rPr lang="fr-FR" sz="1400" dirty="0" smtClean="0"/>
                <a:t>.</a:t>
              </a:r>
            </a:p>
            <a:p>
              <a:r>
                <a:rPr lang="fr-FR" sz="1400" b="1" dirty="0" smtClean="0"/>
                <a:t>Le CPF permet d’acheter </a:t>
              </a:r>
              <a:r>
                <a:rPr lang="fr-FR" sz="1400" b="1" dirty="0"/>
                <a:t>directement des formations labellisées.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750909" y="4628251"/>
              <a:ext cx="39699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Il </a:t>
              </a:r>
              <a:r>
                <a:rPr lang="fr-FR" sz="1400" dirty="0"/>
                <a:t>est </a:t>
              </a:r>
              <a:r>
                <a:rPr lang="fr-FR" sz="1400" dirty="0" smtClean="0"/>
                <a:t> aussi possible </a:t>
              </a:r>
              <a:r>
                <a:rPr lang="fr-FR" sz="1400" dirty="0"/>
                <a:t>de financer une formation pour un salarié par le biais de </a:t>
              </a:r>
              <a:r>
                <a:rPr lang="fr-FR" sz="1400" dirty="0" err="1" smtClean="0"/>
                <a:t>l’</a:t>
              </a:r>
              <a:r>
                <a:rPr lang="fr-FR" sz="1400" b="1" dirty="0" err="1" smtClean="0"/>
                <a:t>OPérateur</a:t>
              </a:r>
              <a:r>
                <a:rPr lang="fr-FR" sz="1400" b="1" dirty="0" smtClean="0"/>
                <a:t> de Compétences (OPCO) </a:t>
              </a:r>
              <a:r>
                <a:rPr lang="fr-FR" sz="1400" dirty="0" smtClean="0"/>
                <a:t>de son entreprise.</a:t>
              </a:r>
              <a:r>
                <a:rPr lang="fr-FR" sz="1400" b="1" dirty="0" smtClean="0"/>
                <a:t> </a:t>
              </a:r>
            </a:p>
            <a:p>
              <a:r>
                <a:rPr lang="fr-FR" sz="1400" dirty="0" smtClean="0"/>
                <a:t>L’OPCO d’une entreprise dépend de sa </a:t>
              </a:r>
              <a:r>
                <a:rPr lang="fr-FR" sz="1400" b="1" dirty="0" smtClean="0"/>
                <a:t>branche sectorielle</a:t>
              </a:r>
              <a:r>
                <a:rPr lang="fr-FR" sz="1400" dirty="0" smtClean="0"/>
                <a:t>. Une fois celui-ci déterminé, il suffit de se rendre </a:t>
              </a:r>
              <a:r>
                <a:rPr lang="fr-FR" sz="1400" dirty="0"/>
                <a:t>sur son site internet pour prendre connaissance de la marche à suivre pour obtenir la prise en charge des formations identifiées.</a:t>
              </a:r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558756" y="2843733"/>
              <a:ext cx="192153" cy="192153"/>
            </a:xfrm>
            <a:prstGeom prst="ellipse">
              <a:avLst/>
            </a:prstGeom>
            <a:noFill/>
            <a:ln>
              <a:solidFill>
                <a:srgbClr val="169B6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200" dirty="0">
                <a:solidFill>
                  <a:srgbClr val="004586"/>
                </a:solidFill>
                <a:latin typeface="Marianne" panose="02000000000000000000" pitchFamily="50" charset="0"/>
              </a:endParaRPr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>
            <a:xfrm>
              <a:off x="5558756" y="4721982"/>
              <a:ext cx="192153" cy="192153"/>
            </a:xfrm>
            <a:prstGeom prst="ellipse">
              <a:avLst/>
            </a:prstGeom>
            <a:noFill/>
            <a:ln>
              <a:solidFill>
                <a:srgbClr val="169B6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200" dirty="0">
                <a:solidFill>
                  <a:srgbClr val="004586"/>
                </a:solidFill>
                <a:latin typeface="Marianne" panose="02000000000000000000" pitchFamily="50" charset="0"/>
              </a:endParaRP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33647" r="4294" b="10411"/>
          <a:stretch/>
        </p:blipFill>
        <p:spPr>
          <a:xfrm>
            <a:off x="8610198" y="1187549"/>
            <a:ext cx="1357172" cy="7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33888" y="108399"/>
            <a:ext cx="9070920" cy="971293"/>
          </a:xfrm>
          <a:noFill/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500" b="1" dirty="0" smtClean="0"/>
              <a:t>AAP « Logistique 4.0 »</a:t>
            </a:r>
            <a:endParaRPr lang="fr-FR" sz="35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/>
            <a:fld id="{1FD328AD-F10C-4F39-8415-FB101D0A4658}" type="slidenum">
              <a:rPr lang="fr-FR" smtClean="0">
                <a:latin typeface="Marianne" pitchFamily="50" charset="0"/>
              </a:rPr>
              <a:t>6</a:t>
            </a:fld>
            <a:endParaRPr lang="fr-FR">
              <a:latin typeface="Marianne" pitchFamily="50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686682" y="1475581"/>
            <a:ext cx="8674707" cy="115212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24" tIns="88883" rIns="133324" bIns="8888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6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Annoncé le 21 octobre 2021 et doté </a:t>
            </a:r>
            <a:r>
              <a:rPr lang="fr-FR" sz="1600" b="1" kern="0" dirty="0">
                <a:solidFill>
                  <a:srgbClr val="002060"/>
                </a:solidFill>
                <a:latin typeface="Marianne" charset="0"/>
                <a:sym typeface="Arial"/>
              </a:rPr>
              <a:t>d’un budget prévisionnel de 90M</a:t>
            </a:r>
            <a:r>
              <a:rPr lang="fr-FR" sz="16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€, cet AAP s’inscrit </a:t>
            </a:r>
            <a:r>
              <a:rPr lang="fr-FR" sz="1600" b="1" kern="0" dirty="0">
                <a:solidFill>
                  <a:srgbClr val="002060"/>
                </a:solidFill>
                <a:latin typeface="Marianne" charset="0"/>
                <a:sym typeface="Arial"/>
              </a:rPr>
              <a:t>dans le cadre de la </a:t>
            </a:r>
            <a:r>
              <a:rPr lang="fr-FR" sz="1600" b="1" kern="0" dirty="0">
                <a:solidFill>
                  <a:srgbClr val="00B050"/>
                </a:solidFill>
                <a:latin typeface="Marianne" charset="0"/>
                <a:sym typeface="Arial"/>
              </a:rPr>
              <a:t>stratégie d’accélération « digitalisation et </a:t>
            </a:r>
            <a:r>
              <a:rPr lang="fr-FR" sz="1600" b="1" kern="0" dirty="0" err="1">
                <a:solidFill>
                  <a:srgbClr val="00B050"/>
                </a:solidFill>
                <a:latin typeface="Marianne" charset="0"/>
                <a:sym typeface="Arial"/>
              </a:rPr>
              <a:t>décarbonation</a:t>
            </a:r>
            <a:r>
              <a:rPr lang="fr-FR" sz="1600" b="1" kern="0" dirty="0">
                <a:solidFill>
                  <a:srgbClr val="00B050"/>
                </a:solidFill>
                <a:latin typeface="Marianne" charset="0"/>
                <a:sym typeface="Arial"/>
              </a:rPr>
              <a:t> des mobilités » du PIA 4</a:t>
            </a:r>
            <a:r>
              <a:rPr lang="fr-FR" sz="1600" b="1" kern="0" dirty="0">
                <a:solidFill>
                  <a:srgbClr val="002060"/>
                </a:solidFill>
                <a:latin typeface="Marianne" charset="0"/>
                <a:sym typeface="Arial"/>
              </a:rPr>
              <a:t>. 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489409" y="6012085"/>
            <a:ext cx="7128792" cy="1195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24" tIns="88883" rIns="133324" bIns="8888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500" b="1" kern="0" dirty="0">
                <a:solidFill>
                  <a:schemeClr val="tx1"/>
                </a:solidFill>
                <a:latin typeface="Marianne" charset="0"/>
                <a:sym typeface="Arial"/>
              </a:rPr>
              <a:t>L’appel à projets est ouvert jusqu’au </a:t>
            </a:r>
            <a:r>
              <a:rPr lang="fr-FR" sz="1500" b="1" kern="0" dirty="0" smtClean="0">
                <a:solidFill>
                  <a:srgbClr val="00B050"/>
                </a:solidFill>
                <a:latin typeface="Marianne" charset="0"/>
                <a:sym typeface="Arial"/>
              </a:rPr>
              <a:t>15/05/2022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1500" kern="0" dirty="0" smtClean="0">
                <a:solidFill>
                  <a:schemeClr val="tx1"/>
                </a:solidFill>
                <a:latin typeface="Marianne" charset="0"/>
                <a:sym typeface="Arial"/>
              </a:rPr>
              <a:t>Pour </a:t>
            </a:r>
            <a:r>
              <a:rPr lang="fr-FR" sz="1500" kern="0" dirty="0">
                <a:solidFill>
                  <a:schemeClr val="tx1"/>
                </a:solidFill>
                <a:latin typeface="Marianne" charset="0"/>
                <a:sym typeface="Arial"/>
              </a:rPr>
              <a:t>télécharger le cahier des charges de l’appel à projets : </a:t>
            </a:r>
            <a:r>
              <a:rPr lang="fr-FR" sz="1500" kern="0" dirty="0">
                <a:solidFill>
                  <a:srgbClr val="002060"/>
                </a:solidFill>
                <a:latin typeface="Marianne" charset="0"/>
                <a:sym typeface="Arial"/>
                <a:hlinkClick r:id="rId4"/>
              </a:rPr>
              <a:t>https://</a:t>
            </a:r>
            <a:r>
              <a:rPr lang="fr-FR" sz="1500" kern="0" dirty="0" smtClean="0">
                <a:solidFill>
                  <a:srgbClr val="002060"/>
                </a:solidFill>
                <a:latin typeface="Marianne" charset="0"/>
                <a:sym typeface="Arial"/>
                <a:hlinkClick r:id="rId4"/>
              </a:rPr>
              <a:t>agirpourlatransition.ademe.fr/entreprises/aides-financieres/20211021/logistique2021-188</a:t>
            </a:r>
            <a:r>
              <a:rPr lang="fr-FR" sz="1500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 </a:t>
            </a:r>
            <a:endParaRPr lang="fr-FR" sz="1500" kern="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9045" y="2832824"/>
            <a:ext cx="8652344" cy="3179262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>
              <a:buClr>
                <a:srgbClr val="000000"/>
              </a:buClr>
            </a:pP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Cet AAP cible 3 besoins </a:t>
            </a: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:</a:t>
            </a:r>
          </a:p>
          <a:p>
            <a:pPr>
              <a:buClr>
                <a:srgbClr val="000000"/>
              </a:buClr>
            </a:pPr>
            <a:endParaRPr lang="fr-FR" sz="1400" b="1" kern="0" dirty="0">
              <a:solidFill>
                <a:srgbClr val="002060"/>
              </a:solidFill>
              <a:latin typeface="Marianne" charset="0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u="sng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La </a:t>
            </a:r>
            <a:r>
              <a:rPr lang="fr-FR" sz="1400" b="1" u="sng" kern="0" dirty="0">
                <a:solidFill>
                  <a:srgbClr val="002060"/>
                </a:solidFill>
                <a:latin typeface="Marianne" charset="0"/>
                <a:sym typeface="Arial"/>
              </a:rPr>
              <a:t>digitalisation des chaînes </a:t>
            </a:r>
            <a:r>
              <a:rPr lang="fr-FR" sz="1400" b="1" u="sng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logistiques. </a:t>
            </a:r>
          </a:p>
          <a:p>
            <a:pPr marL="742950" lvl="1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Les projets attendus concernent des </a:t>
            </a:r>
            <a:r>
              <a:rPr lang="fr-FR" sz="1400" b="1" kern="0" dirty="0" smtClean="0">
                <a:solidFill>
                  <a:srgbClr val="00B050"/>
                </a:solidFill>
                <a:latin typeface="Marianne" charset="0"/>
                <a:sym typeface="Arial"/>
              </a:rPr>
              <a:t>solutions de digitalisation, </a:t>
            </a: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offrant des innovations technologiques ou organisationnelles </a:t>
            </a:r>
            <a:r>
              <a:rPr lang="fr-FR" sz="1400" b="1" kern="0" dirty="0" smtClean="0">
                <a:solidFill>
                  <a:srgbClr val="00B050"/>
                </a:solidFill>
                <a:latin typeface="Marianne" charset="0"/>
                <a:sym typeface="Arial"/>
              </a:rPr>
              <a:t>renforçant la souveraineté, la compétitivité économique et écologique et la sûreté de la chaîne logistique</a:t>
            </a: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u="sng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La </a:t>
            </a:r>
            <a:r>
              <a:rPr lang="fr-FR" sz="1400" b="1" u="sng" kern="0" dirty="0">
                <a:solidFill>
                  <a:srgbClr val="002060"/>
                </a:solidFill>
                <a:latin typeface="Marianne" charset="0"/>
                <a:sym typeface="Arial"/>
              </a:rPr>
              <a:t>transition vers des chaînes logistiques écologiquement durables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. </a:t>
            </a:r>
            <a:endParaRPr lang="fr-FR" sz="1400" b="1" kern="0" dirty="0" smtClean="0">
              <a:solidFill>
                <a:srgbClr val="002060"/>
              </a:solidFill>
              <a:latin typeface="Marianne" charset="0"/>
              <a:sym typeface="Arial"/>
            </a:endParaRPr>
          </a:p>
          <a:p>
            <a:pPr marL="742950" lvl="1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Les 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projets attendus doivent </a:t>
            </a:r>
            <a:r>
              <a:rPr lang="fr-FR" sz="1400" b="1" kern="0" dirty="0">
                <a:solidFill>
                  <a:srgbClr val="00B050"/>
                </a:solidFill>
                <a:latin typeface="Marianne" charset="0"/>
                <a:sym typeface="Arial"/>
              </a:rPr>
              <a:t>accélérer le développement de solutions innovantes d’optimisation des chaînes logistiques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, dont les bénéfices sont à la fois </a:t>
            </a:r>
            <a:r>
              <a:rPr lang="fr-FR" sz="1400" b="1" kern="0" dirty="0">
                <a:solidFill>
                  <a:srgbClr val="00B050"/>
                </a:solidFill>
                <a:latin typeface="Marianne" charset="0"/>
                <a:sym typeface="Arial"/>
              </a:rPr>
              <a:t>économiques et écologiques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.</a:t>
            </a:r>
            <a:endParaRPr lang="fr-FR" sz="1400" b="1" kern="0" dirty="0" smtClean="0">
              <a:solidFill>
                <a:srgbClr val="002060"/>
              </a:solidFill>
              <a:latin typeface="Marianne" charset="0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u="sng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L’automatisation </a:t>
            </a:r>
            <a:r>
              <a:rPr lang="fr-FR" sz="1400" b="1" u="sng" kern="0" dirty="0">
                <a:solidFill>
                  <a:srgbClr val="002060"/>
                </a:solidFill>
                <a:latin typeface="Marianne" charset="0"/>
                <a:sym typeface="Arial"/>
              </a:rPr>
              <a:t>des chaînes logistiques</a:t>
            </a:r>
            <a:r>
              <a:rPr lang="fr-FR" sz="1400" b="1" u="sng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.</a:t>
            </a:r>
          </a:p>
          <a:p>
            <a:pPr marL="742950" lvl="1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Les projets 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attendus concernent </a:t>
            </a:r>
            <a:r>
              <a:rPr lang="fr-FR" sz="1400" b="1" kern="0" dirty="0">
                <a:solidFill>
                  <a:srgbClr val="00B050"/>
                </a:solidFill>
                <a:latin typeface="Marianne" charset="0"/>
                <a:sym typeface="Arial"/>
              </a:rPr>
              <a:t>l’automatisation des segments maritimes et fluviaux des corridors logistiques, ainsi que des plateformes </a:t>
            </a:r>
            <a:r>
              <a:rPr lang="fr-FR" sz="1400" b="1" kern="0" dirty="0" smtClean="0">
                <a:solidFill>
                  <a:srgbClr val="00B050"/>
                </a:solidFill>
                <a:latin typeface="Marianne" charset="0"/>
                <a:sym typeface="Arial"/>
              </a:rPr>
              <a:t>aéroportuaires</a:t>
            </a: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, et </a:t>
            </a:r>
            <a:r>
              <a:rPr lang="fr-FR" sz="1400" b="1" kern="0" dirty="0">
                <a:solidFill>
                  <a:srgbClr val="00B050"/>
                </a:solidFill>
                <a:latin typeface="Marianne" charset="0"/>
                <a:sym typeface="Arial"/>
              </a:rPr>
              <a:t>l'intégration des segments </a:t>
            </a:r>
            <a:r>
              <a:rPr lang="fr-FR" sz="1400" b="1" kern="0" dirty="0">
                <a:solidFill>
                  <a:srgbClr val="002060"/>
                </a:solidFill>
                <a:latin typeface="Marianne" charset="0"/>
                <a:sym typeface="Arial"/>
              </a:rPr>
              <a:t>dans un concept global </a:t>
            </a:r>
            <a:r>
              <a:rPr lang="fr-FR" sz="1400" b="1" kern="0" dirty="0">
                <a:solidFill>
                  <a:srgbClr val="00B050"/>
                </a:solidFill>
                <a:latin typeface="Marianne" charset="0"/>
                <a:sym typeface="Arial"/>
              </a:rPr>
              <a:t>d'automatisation de la chaîne logistique </a:t>
            </a:r>
            <a:r>
              <a:rPr lang="fr-FR" sz="1400" b="1" kern="0" dirty="0" smtClean="0">
                <a:solidFill>
                  <a:srgbClr val="00B050"/>
                </a:solidFill>
                <a:latin typeface="Marianne" charset="0"/>
                <a:sym typeface="Arial"/>
              </a:rPr>
              <a:t>multimodale</a:t>
            </a:r>
            <a:r>
              <a:rPr lang="fr-FR" sz="1400" b="1" kern="0" dirty="0" smtClean="0">
                <a:solidFill>
                  <a:srgbClr val="002060"/>
                </a:solidFill>
                <a:latin typeface="Marianne" charset="0"/>
                <a:sym typeface="Arial"/>
              </a:rPr>
              <a:t>.</a:t>
            </a:r>
            <a:endParaRPr lang="fr-FR" sz="1400" b="1" kern="0" dirty="0">
              <a:solidFill>
                <a:srgbClr val="00206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85999" y="2724511"/>
            <a:ext cx="91646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b="1" dirty="0">
              <a:latin typeface="Marianne" pitchFamily="50" charset="0"/>
            </a:endParaRPr>
          </a:p>
          <a:p>
            <a:r>
              <a:rPr lang="fr-FR" sz="1600" b="1" kern="0" dirty="0" smtClean="0">
                <a:latin typeface="Marianne" charset="0"/>
                <a:sym typeface="Arial"/>
              </a:rPr>
              <a:t>Opérationnel depuis le 7 octobre 2021, ce </a:t>
            </a:r>
            <a:r>
              <a:rPr lang="fr-FR" sz="1600" b="1" kern="0" dirty="0">
                <a:latin typeface="Marianne" charset="0"/>
                <a:sym typeface="Arial"/>
              </a:rPr>
              <a:t>dispositif du plan de relance, abondé à hauteur de 250 millions d'euros par l'État, vise à </a:t>
            </a:r>
            <a:r>
              <a:rPr lang="fr-FR" sz="1600" b="1" dirty="0" smtClean="0">
                <a:latin typeface="Marianne" pitchFamily="50" charset="0"/>
              </a:rPr>
              <a:t>:</a:t>
            </a:r>
            <a:r>
              <a:rPr lang="fr-FR" sz="1500" b="1" dirty="0">
                <a:latin typeface="Marianne" pitchFamily="50" charset="0"/>
              </a:rPr>
              <a:t/>
            </a:r>
            <a:br>
              <a:rPr lang="fr-FR" sz="1500" b="1" dirty="0">
                <a:latin typeface="Marianne" pitchFamily="50" charset="0"/>
              </a:rPr>
            </a:br>
            <a:endParaRPr lang="fr-FR" sz="1500" b="1" dirty="0">
              <a:latin typeface="Marianne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79872" y="5499318"/>
            <a:ext cx="8274427" cy="58477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Marianne" pitchFamily="50" charset="0"/>
              </a:rPr>
              <a:t>P</a:t>
            </a:r>
            <a:r>
              <a:rPr lang="fr-FR" sz="1600" b="1" dirty="0" smtClean="0">
                <a:latin typeface="Marianne" pitchFamily="50" charset="0"/>
              </a:rPr>
              <a:t>ermettre </a:t>
            </a:r>
            <a:r>
              <a:rPr lang="fr-FR" sz="1600" b="1" dirty="0">
                <a:latin typeface="Marianne" pitchFamily="50" charset="0"/>
              </a:rPr>
              <a:t>aux fonds régionaux, par effet de levier, d’attirer des investisseurs privés, en les faisant mieux connaître aux acteurs </a:t>
            </a:r>
            <a:r>
              <a:rPr lang="fr-FR" sz="1600" b="1" dirty="0" smtClean="0">
                <a:latin typeface="Marianne" pitchFamily="50" charset="0"/>
              </a:rPr>
              <a:t>privés.</a:t>
            </a:r>
            <a:endParaRPr lang="fr-FR" b="1" i="1" dirty="0">
              <a:latin typeface="Marianne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07870" y="3832397"/>
            <a:ext cx="823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latin typeface="Marianne" charset="0"/>
                <a:sym typeface="Arial"/>
              </a:rPr>
              <a:t>Encourager </a:t>
            </a:r>
            <a:r>
              <a:rPr lang="fr-FR" sz="1600" b="1" kern="0" dirty="0">
                <a:latin typeface="Marianne" charset="0"/>
                <a:sym typeface="Arial"/>
              </a:rPr>
              <a:t>le développement de fonds régionaux de taille significative</a:t>
            </a:r>
            <a:endParaRPr lang="fr-FR" sz="1500" b="1" dirty="0" smtClean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61899" y="3917242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007" y="4432908"/>
            <a:ext cx="810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latin typeface="Marianne" charset="0"/>
                <a:sym typeface="Arial"/>
              </a:rPr>
              <a:t>Renforcer le bilan </a:t>
            </a:r>
            <a:r>
              <a:rPr lang="fr-FR" sz="1600" b="1" kern="0" dirty="0">
                <a:latin typeface="Marianne" charset="0"/>
                <a:sym typeface="Arial"/>
              </a:rPr>
              <a:t>des petites et moyennes entreprises dans les territoires</a:t>
            </a:r>
            <a:endParaRPr lang="fr-FR" sz="1500" b="1" dirty="0" smtClean="0">
              <a:latin typeface="Marianne" pitchFamily="50" charset="0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61899" y="4505614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09521" y="4887895"/>
            <a:ext cx="824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kern="0" dirty="0" smtClean="0">
                <a:latin typeface="Marianne" charset="0"/>
                <a:sym typeface="Arial"/>
              </a:rPr>
              <a:t>Accroître la compétitivité </a:t>
            </a:r>
            <a:r>
              <a:rPr lang="fr-FR" sz="1600" b="1" kern="0" dirty="0">
                <a:latin typeface="Marianne" charset="0"/>
                <a:sym typeface="Arial"/>
              </a:rPr>
              <a:t>et </a:t>
            </a:r>
            <a:r>
              <a:rPr lang="fr-FR" sz="1600" b="1" kern="0" dirty="0" smtClean="0">
                <a:latin typeface="Marianne" charset="0"/>
                <a:sym typeface="Arial"/>
              </a:rPr>
              <a:t>la capacité </a:t>
            </a:r>
            <a:r>
              <a:rPr lang="fr-FR" sz="1600" b="1" kern="0" dirty="0">
                <a:latin typeface="Marianne" charset="0"/>
                <a:sym typeface="Arial"/>
              </a:rPr>
              <a:t>de résilience et d’investissement à long </a:t>
            </a:r>
            <a:r>
              <a:rPr lang="fr-FR" sz="1600" b="1" kern="0" dirty="0" smtClean="0">
                <a:latin typeface="Marianne" charset="0"/>
                <a:sym typeface="Arial"/>
              </a:rPr>
              <a:t>terme de ces entreprises</a:t>
            </a:r>
            <a:endParaRPr lang="fr-FR" sz="1500" b="1" dirty="0" smtClean="0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764968" y="4988130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7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2032" y="6372125"/>
            <a:ext cx="921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itchFamily="50" charset="0"/>
              </a:rPr>
              <a:t>Plus d’informations </a:t>
            </a:r>
            <a:r>
              <a:rPr lang="fr-FR" sz="1600" dirty="0">
                <a:latin typeface="Marianne" pitchFamily="50" charset="0"/>
              </a:rPr>
              <a:t>sont disponibles sur </a:t>
            </a:r>
            <a:r>
              <a:rPr lang="fr-FR" sz="1600" dirty="0">
                <a:solidFill>
                  <a:schemeClr val="bg1"/>
                </a:solidFill>
                <a:latin typeface="Marianne" pitchFamily="50" charset="0"/>
                <a:hlinkClick r:id="rId4"/>
              </a:rPr>
              <a:t>https://</a:t>
            </a:r>
            <a:r>
              <a:rPr lang="fr-FR" sz="1600" dirty="0" smtClean="0">
                <a:solidFill>
                  <a:schemeClr val="bg1"/>
                </a:solidFill>
                <a:latin typeface="Marianne" pitchFamily="50" charset="0"/>
                <a:hlinkClick r:id="rId4"/>
              </a:rPr>
              <a:t>www.entreprises.gouv.fr/fr/actualites/france-relance/fonds-france-relance-etat-regions-nouveau-dispositif-pour-soutenir-pme</a:t>
            </a:r>
            <a:r>
              <a:rPr lang="fr-FR" sz="1600" dirty="0" smtClean="0">
                <a:solidFill>
                  <a:schemeClr val="bg1"/>
                </a:solidFill>
                <a:latin typeface="Marianne" pitchFamily="50" charset="0"/>
              </a:rPr>
              <a:t> </a:t>
            </a:r>
            <a:endParaRPr lang="fr-FR" sz="1600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33888" y="288264"/>
            <a:ext cx="9070920" cy="9712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 compatLnSpc="1"/>
          <a:lstStyle>
            <a:defPPr lvl="0">
              <a:buNone/>
              <a:defRPr/>
            </a:defPPr>
            <a:lvl1pPr marL="0" marR="0" lvl="0" indent="0" algn="ctr" hangingPunc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4400" b="0" i="0" u="none" strike="noStrike" cap="none" baseline="0">
                <a:ln>
                  <a:noFill/>
                </a:ln>
                <a:solidFill>
                  <a:srgbClr val="003D73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Microsoft YaHei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fr-FR" sz="2800" b="1" kern="0" dirty="0" smtClean="0"/>
              <a:t>Fonds France Relance État-Régions</a:t>
            </a:r>
            <a:br>
              <a:rPr lang="fr-FR" sz="2800" b="1" kern="0" dirty="0" smtClean="0"/>
            </a:br>
            <a:r>
              <a:rPr lang="fr-FR" sz="2800" b="1" kern="0" dirty="0" smtClean="0"/>
              <a:t>(FFRER)</a:t>
            </a:r>
            <a:endParaRPr lang="fr-FR" sz="2800" b="1" kern="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5999" y="1647293"/>
            <a:ext cx="9216777" cy="1077218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Le FEDER investit 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aux côtés des Régions et d’investisseurs privés dans des fonds d’investissements régionaux ou interrégionaux de capital développement-transmission ou de rebond, pour renforcer le capital des </a:t>
            </a:r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PME, 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notamment les petites PME de moins de 50 salariés.</a:t>
            </a:r>
            <a:endParaRPr lang="fr-FR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761210" y="5532379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954052" y="322204"/>
            <a:ext cx="7902684" cy="1320268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2600" b="1" dirty="0" smtClean="0"/>
              <a:t>AAP Stratégie </a:t>
            </a:r>
            <a:r>
              <a:rPr lang="fr-FR" sz="2600" b="1" dirty="0"/>
              <a:t>d’accélération sur la 5G et les futures technologies de réseaux de télécommunications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71695" y="1619597"/>
            <a:ext cx="9337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  <a:p>
            <a:r>
              <a:rPr lang="fr-FR" sz="1500" b="1" dirty="0">
                <a:latin typeface="Marianne" pitchFamily="50" charset="0"/>
              </a:rPr>
              <a:t>Cet appel à projets cherche à soutenir les propositions de projets </a:t>
            </a:r>
            <a:r>
              <a:rPr lang="fr-FR" sz="1500" b="1" dirty="0" smtClean="0">
                <a:latin typeface="Marianne" pitchFamily="50" charset="0"/>
              </a:rPr>
              <a:t>portant sur</a:t>
            </a:r>
            <a:r>
              <a:rPr lang="fr-FR" sz="1500" b="1" dirty="0">
                <a:latin typeface="Marianne" pitchFamily="50" charset="0"/>
              </a:rPr>
              <a:t> :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/>
            </a:r>
            <a:br>
              <a:rPr lang="fr-FR" sz="1500" b="1" dirty="0">
                <a:solidFill>
                  <a:prstClr val="black"/>
                </a:solidFill>
                <a:latin typeface="Marianne" pitchFamily="50" charset="0"/>
              </a:rPr>
            </a:br>
            <a:endParaRPr lang="fr-FR" sz="1500" b="1" dirty="0">
              <a:solidFill>
                <a:prstClr val="black"/>
              </a:solidFill>
              <a:latin typeface="Marianne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17122" y="5633475"/>
            <a:ext cx="9131578" cy="584775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L’appel à projets est ouvert jusqu’au </a:t>
            </a:r>
            <a:r>
              <a:rPr lang="fr-FR" sz="1600" b="1" dirty="0">
                <a:solidFill>
                  <a:srgbClr val="00B050"/>
                </a:solidFill>
                <a:latin typeface="Marianne" pitchFamily="50" charset="0"/>
              </a:rPr>
              <a:t>8 juin 2022 à </a:t>
            </a:r>
            <a:r>
              <a:rPr lang="fr-FR" sz="1600" b="1" dirty="0" smtClean="0">
                <a:solidFill>
                  <a:srgbClr val="00B050"/>
                </a:solidFill>
                <a:latin typeface="Marianne" pitchFamily="50" charset="0"/>
              </a:rPr>
              <a:t>12h </a:t>
            </a:r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avec 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deux relèves intermédiaires, une le 17 décembre 2021 à </a:t>
            </a:r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12h </a:t>
            </a:r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et une seconde le 9 mars 2022 à </a:t>
            </a:r>
            <a:r>
              <a:rPr lang="fr-FR" sz="1600" b="1" dirty="0" smtClean="0">
                <a:solidFill>
                  <a:schemeClr val="bg1"/>
                </a:solidFill>
                <a:latin typeface="Marianne" pitchFamily="50" charset="0"/>
              </a:rPr>
              <a:t>12h.</a:t>
            </a:r>
            <a:endParaRPr lang="fr-FR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07871" y="2326962"/>
            <a:ext cx="8640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Le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développement de solutions souveraines pour les réseaux télécoms garantissant un haut niveau de sécurité et de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fiabilité.</a:t>
            </a:r>
            <a:endParaRPr lang="fr-FR" sz="1500" b="1" dirty="0" smtClean="0">
              <a:solidFill>
                <a:prstClr val="black"/>
              </a:solidFill>
            </a:endParaRPr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61899" y="2411807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006" y="2819256"/>
            <a:ext cx="8532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Le </a:t>
            </a:r>
            <a:r>
              <a:rPr lang="fr-FR" sz="1500" b="1" dirty="0">
                <a:solidFill>
                  <a:prstClr val="black"/>
                </a:solidFill>
                <a:latin typeface="Marianne" pitchFamily="50" charset="0"/>
              </a:rPr>
              <a:t>lancement de travaux de R&amp;D amont afin d’anticiper les évolutions de la 5G et l’arrivée de la </a:t>
            </a:r>
            <a:r>
              <a:rPr lang="fr-FR" sz="1500" b="1" dirty="0" smtClean="0">
                <a:solidFill>
                  <a:prstClr val="black"/>
                </a:solidFill>
                <a:latin typeface="Marianne" pitchFamily="50" charset="0"/>
              </a:rPr>
              <a:t>6G.</a:t>
            </a: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761899" y="3000179"/>
            <a:ext cx="192153" cy="192153"/>
          </a:xfrm>
          <a:prstGeom prst="ellipse">
            <a:avLst/>
          </a:prstGeom>
          <a:noFill/>
          <a:ln>
            <a:solidFill>
              <a:srgbClr val="169B6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rgbClr val="004586"/>
              </a:solidFill>
              <a:latin typeface="Marianne" panose="02000000000000000000" pitchFamily="50" charset="0"/>
            </a:endParaRPr>
          </a:p>
        </p:txBody>
      </p:sp>
      <p:sp>
        <p:nvSpPr>
          <p:cNvPr id="22" name="Espace réservé du numéro de diapositive 3"/>
          <p:cNvSpPr txBox="1">
            <a:spLocks/>
          </p:cNvSpPr>
          <p:nvPr/>
        </p:nvSpPr>
        <p:spPr>
          <a:xfrm>
            <a:off x="7550824" y="7180174"/>
            <a:ext cx="2324160" cy="496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D328AD-F10C-4F39-8415-FB101D0A4658}" type="slidenum">
              <a:rPr lang="fr-FR" sz="1400" smtClean="0">
                <a:solidFill>
                  <a:prstClr val="black"/>
                </a:solidFill>
                <a:latin typeface="Marianne" pitchFamily="50" charset="0"/>
              </a:rPr>
              <a:pPr algn="r"/>
              <a:t>8</a:t>
            </a:fld>
            <a:endParaRPr lang="fr-FR" sz="1400" dirty="0">
              <a:solidFill>
                <a:prstClr val="black"/>
              </a:solidFill>
              <a:latin typeface="Marianne" pitchFamily="50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7121" y="4859957"/>
            <a:ext cx="9131579" cy="5847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itchFamily="50" charset="0"/>
              </a:rPr>
              <a:t>L’aide apportée sera constituée d’une part de subvention et d’une part d’avance récupérable.</a:t>
            </a:r>
            <a:endParaRPr lang="fr-FR" sz="1600" b="1" i="1" dirty="0">
              <a:solidFill>
                <a:schemeClr val="bg1"/>
              </a:solidFill>
              <a:latin typeface="Marianne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1886" y="6284496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Plus d’informations </a:t>
            </a:r>
            <a:r>
              <a:rPr lang="fr-FR" sz="1600" dirty="0"/>
              <a:t>sont disponibles sur </a:t>
            </a:r>
            <a:r>
              <a:rPr lang="fr-FR" sz="1600" dirty="0">
                <a:hlinkClick r:id="rId4"/>
              </a:rPr>
              <a:t>https://</a:t>
            </a:r>
            <a:r>
              <a:rPr lang="fr-FR" sz="1600" dirty="0" smtClean="0">
                <a:hlinkClick r:id="rId4"/>
              </a:rPr>
              <a:t>www.bpifrance.fr/nos-appels-a-projets-concours/appel-a-projets-relatif-a-la-strategie-dacceleration-sur-la-5g-et-les-futures-technologies-de-reseaux-de-telecommunications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17122" y="3635821"/>
            <a:ext cx="9105496" cy="101566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b="1" dirty="0">
                <a:latin typeface="Marianne" pitchFamily="50" charset="0"/>
              </a:rPr>
              <a:t>Les projets attendus doivent présenter un budget supérieur à 2 000 000€, ce montant peut être abaissé à 1 000 000 € pour les PME présentant un projet individuel</a:t>
            </a:r>
            <a:r>
              <a:rPr lang="fr-FR" sz="1500" b="1" dirty="0" smtClean="0">
                <a:latin typeface="Marianne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b="1" dirty="0" smtClean="0">
                <a:latin typeface="Marianne" pitchFamily="50" charset="0"/>
              </a:rPr>
              <a:t>L’appel </a:t>
            </a:r>
            <a:r>
              <a:rPr lang="fr-FR" sz="1500" b="1" dirty="0">
                <a:latin typeface="Marianne" pitchFamily="50" charset="0"/>
              </a:rPr>
              <a:t>à projets est ouvert à tous types de structure disposant d’une personnalité </a:t>
            </a:r>
            <a:r>
              <a:rPr lang="fr-FR" sz="1500" b="1" dirty="0" smtClean="0">
                <a:latin typeface="Marianne" pitchFamily="50" charset="0"/>
              </a:rPr>
              <a:t>morale.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500" b="1" dirty="0" smtClean="0">
                <a:latin typeface="Marianne" pitchFamily="50" charset="0"/>
              </a:rPr>
              <a:t>Les </a:t>
            </a:r>
            <a:r>
              <a:rPr lang="fr-FR" sz="1500" b="1" dirty="0">
                <a:latin typeface="Marianne" pitchFamily="50" charset="0"/>
              </a:rPr>
              <a:t>projets pourront être individuels ou collaboratifs. </a:t>
            </a:r>
          </a:p>
        </p:txBody>
      </p:sp>
    </p:spTree>
    <p:extLst>
      <p:ext uri="{BB962C8B-B14F-4D97-AF65-F5344CB8AC3E}">
        <p14:creationId xmlns:p14="http://schemas.microsoft.com/office/powerpoint/2010/main" val="396309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96282" y="3114171"/>
            <a:ext cx="9070920" cy="1331333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 sz="3600" b="1" dirty="0" smtClean="0"/>
              <a:t>Volet cohésion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05663" y="-10931"/>
            <a:ext cx="1674962" cy="1116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443720" y="7243477"/>
            <a:ext cx="2324160" cy="496800"/>
          </a:xfrm>
        </p:spPr>
        <p:txBody>
          <a:bodyPr/>
          <a:lstStyle/>
          <a:p>
            <a:pPr lvl="0" algn="r"/>
            <a:fld id="{1FD328AD-F10C-4F39-8415-FB101D0A4658}" type="slidenum">
              <a:rPr lang="fr-FR" smtClean="0">
                <a:latin typeface="Marianne" pitchFamily="50" charset="0"/>
              </a:rPr>
              <a:pPr lvl="0" algn="r"/>
              <a:t>9</a:t>
            </a:fld>
            <a:endParaRPr lang="fr-FR" dirty="0">
              <a:latin typeface="Marianne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" y="7190343"/>
            <a:ext cx="1008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re et conten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re et sous-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1908</Words>
  <Application>Microsoft Office PowerPoint</Application>
  <PresentationFormat>Personnalisé</PresentationFormat>
  <Paragraphs>157</Paragraphs>
  <Slides>16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Standard</vt:lpstr>
      <vt:lpstr>Diapositive de titre</vt:lpstr>
      <vt:lpstr>Thème Office</vt:lpstr>
      <vt:lpstr>Thème Office</vt:lpstr>
      <vt:lpstr>Thème Office</vt:lpstr>
      <vt:lpstr>Titre et contenu</vt:lpstr>
      <vt:lpstr>Titre et sous-titre</vt:lpstr>
      <vt:lpstr>Thème Office</vt:lpstr>
      <vt:lpstr>Thème Office</vt:lpstr>
      <vt:lpstr>Thème Office</vt:lpstr>
      <vt:lpstr>Thème Office</vt:lpstr>
      <vt:lpstr>1_Standard</vt:lpstr>
      <vt:lpstr>Lettre d’information   France Relance en Essonne  Novembre 2021</vt:lpstr>
      <vt:lpstr>Dispositifs en cours et à venir</vt:lpstr>
      <vt:lpstr>Volet compétitivité</vt:lpstr>
      <vt:lpstr>Présentation PowerPoint</vt:lpstr>
      <vt:lpstr>Présentation PowerPoint</vt:lpstr>
      <vt:lpstr>AAP « Logistique 4.0 »</vt:lpstr>
      <vt:lpstr>Présentation PowerPoint</vt:lpstr>
      <vt:lpstr>AAP Stratégie d’accélération sur la 5G et les futures technologies de réseaux de télécommunications</vt:lpstr>
      <vt:lpstr>Volet cohésion</vt:lpstr>
      <vt:lpstr>Présentation PowerPoint</vt:lpstr>
      <vt:lpstr>Présentation PowerPoint</vt:lpstr>
      <vt:lpstr>Volet transition écologique</vt:lpstr>
      <vt:lpstr>France Renov’</vt:lpstr>
      <vt:lpstr>AAP régional Vélo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Départemental France Relance et CODEFI  Vendredi 9 juillet 2021</dc:title>
  <dc:creator>GELIS Noemie</dc:creator>
  <cp:lastModifiedBy>GELIS Noemie</cp:lastModifiedBy>
  <cp:revision>200</cp:revision>
  <dcterms:created xsi:type="dcterms:W3CDTF">2021-07-05T15:32:06Z</dcterms:created>
  <dcterms:modified xsi:type="dcterms:W3CDTF">2021-11-09T11:43:18Z</dcterms:modified>
</cp:coreProperties>
</file>